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m" ContentType="application/vnd.ms-excel.sheet.macroEnabled.12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  <p:sldMasterId id="2147483804" r:id="rId13"/>
  </p:sldMasterIdLst>
  <p:notesMasterIdLst>
    <p:notesMasterId r:id="rId29"/>
  </p:notesMasterIdLst>
  <p:handoutMasterIdLst>
    <p:handoutMasterId r:id="rId30"/>
  </p:handoutMasterIdLst>
  <p:sldIdLst>
    <p:sldId id="256" r:id="rId14"/>
    <p:sldId id="257" r:id="rId15"/>
    <p:sldId id="293" r:id="rId16"/>
    <p:sldId id="299" r:id="rId17"/>
    <p:sldId id="300" r:id="rId18"/>
    <p:sldId id="287" r:id="rId19"/>
    <p:sldId id="303" r:id="rId20"/>
    <p:sldId id="369" r:id="rId21"/>
    <p:sldId id="366" r:id="rId22"/>
    <p:sldId id="263" r:id="rId23"/>
    <p:sldId id="281" r:id="rId24"/>
    <p:sldId id="268" r:id="rId25"/>
    <p:sldId id="307" r:id="rId26"/>
    <p:sldId id="358" r:id="rId27"/>
    <p:sldId id="286" r:id="rId28"/>
  </p:sldIdLst>
  <p:sldSz cx="9144000" cy="6858000" type="screen4x3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800" kern="1200">
        <a:solidFill>
          <a:srgbClr val="FFFFFF"/>
        </a:solidFill>
        <a:latin typeface="Chalkboard" charset="0"/>
        <a:ea typeface="ヒラギノ明朝 ProN W3" charset="0"/>
        <a:cs typeface="ヒラギノ明朝 ProN W3" charset="0"/>
        <a:sym typeface="Chalkboard" charset="0"/>
      </a:defRPr>
    </a:lvl1pPr>
    <a:lvl2pPr marL="457200" algn="ctr" rtl="0" fontAlgn="base">
      <a:spcBef>
        <a:spcPct val="0"/>
      </a:spcBef>
      <a:spcAft>
        <a:spcPct val="0"/>
      </a:spcAft>
      <a:defRPr sz="2800" kern="1200">
        <a:solidFill>
          <a:srgbClr val="FFFFFF"/>
        </a:solidFill>
        <a:latin typeface="Chalkboard" charset="0"/>
        <a:ea typeface="ヒラギノ明朝 ProN W3" charset="0"/>
        <a:cs typeface="ヒラギノ明朝 ProN W3" charset="0"/>
        <a:sym typeface="Chalkboard" charset="0"/>
      </a:defRPr>
    </a:lvl2pPr>
    <a:lvl3pPr marL="914400" algn="ctr" rtl="0" fontAlgn="base">
      <a:spcBef>
        <a:spcPct val="0"/>
      </a:spcBef>
      <a:spcAft>
        <a:spcPct val="0"/>
      </a:spcAft>
      <a:defRPr sz="2800" kern="1200">
        <a:solidFill>
          <a:srgbClr val="FFFFFF"/>
        </a:solidFill>
        <a:latin typeface="Chalkboard" charset="0"/>
        <a:ea typeface="ヒラギノ明朝 ProN W3" charset="0"/>
        <a:cs typeface="ヒラギノ明朝 ProN W3" charset="0"/>
        <a:sym typeface="Chalkboard" charset="0"/>
      </a:defRPr>
    </a:lvl3pPr>
    <a:lvl4pPr marL="1371600" algn="ctr" rtl="0" fontAlgn="base">
      <a:spcBef>
        <a:spcPct val="0"/>
      </a:spcBef>
      <a:spcAft>
        <a:spcPct val="0"/>
      </a:spcAft>
      <a:defRPr sz="2800" kern="1200">
        <a:solidFill>
          <a:srgbClr val="FFFFFF"/>
        </a:solidFill>
        <a:latin typeface="Chalkboard" charset="0"/>
        <a:ea typeface="ヒラギノ明朝 ProN W3" charset="0"/>
        <a:cs typeface="ヒラギノ明朝 ProN W3" charset="0"/>
        <a:sym typeface="Chalkboard" charset="0"/>
      </a:defRPr>
    </a:lvl4pPr>
    <a:lvl5pPr marL="1828800" algn="ctr" rtl="0" fontAlgn="base">
      <a:spcBef>
        <a:spcPct val="0"/>
      </a:spcBef>
      <a:spcAft>
        <a:spcPct val="0"/>
      </a:spcAft>
      <a:defRPr sz="2800" kern="1200">
        <a:solidFill>
          <a:srgbClr val="FFFFFF"/>
        </a:solidFill>
        <a:latin typeface="Chalkboard" charset="0"/>
        <a:ea typeface="ヒラギノ明朝 ProN W3" charset="0"/>
        <a:cs typeface="ヒラギノ明朝 ProN W3" charset="0"/>
        <a:sym typeface="Chalkboard" charset="0"/>
      </a:defRPr>
    </a:lvl5pPr>
    <a:lvl6pPr marL="2286000" algn="l" defTabSz="457200" rtl="0" eaLnBrk="1" latinLnBrk="0" hangingPunct="1">
      <a:defRPr sz="2800" kern="1200">
        <a:solidFill>
          <a:srgbClr val="FFFFFF"/>
        </a:solidFill>
        <a:latin typeface="Chalkboard" charset="0"/>
        <a:ea typeface="ヒラギノ明朝 ProN W3" charset="0"/>
        <a:cs typeface="ヒラギノ明朝 ProN W3" charset="0"/>
        <a:sym typeface="Chalkboard" charset="0"/>
      </a:defRPr>
    </a:lvl6pPr>
    <a:lvl7pPr marL="2743200" algn="l" defTabSz="457200" rtl="0" eaLnBrk="1" latinLnBrk="0" hangingPunct="1">
      <a:defRPr sz="2800" kern="1200">
        <a:solidFill>
          <a:srgbClr val="FFFFFF"/>
        </a:solidFill>
        <a:latin typeface="Chalkboard" charset="0"/>
        <a:ea typeface="ヒラギノ明朝 ProN W3" charset="0"/>
        <a:cs typeface="ヒラギノ明朝 ProN W3" charset="0"/>
        <a:sym typeface="Chalkboard" charset="0"/>
      </a:defRPr>
    </a:lvl7pPr>
    <a:lvl8pPr marL="3200400" algn="l" defTabSz="457200" rtl="0" eaLnBrk="1" latinLnBrk="0" hangingPunct="1">
      <a:defRPr sz="2800" kern="1200">
        <a:solidFill>
          <a:srgbClr val="FFFFFF"/>
        </a:solidFill>
        <a:latin typeface="Chalkboard" charset="0"/>
        <a:ea typeface="ヒラギノ明朝 ProN W3" charset="0"/>
        <a:cs typeface="ヒラギノ明朝 ProN W3" charset="0"/>
        <a:sym typeface="Chalkboard" charset="0"/>
      </a:defRPr>
    </a:lvl8pPr>
    <a:lvl9pPr marL="3657600" algn="l" defTabSz="457200" rtl="0" eaLnBrk="1" latinLnBrk="0" hangingPunct="1">
      <a:defRPr sz="2800" kern="1200">
        <a:solidFill>
          <a:srgbClr val="FFFFFF"/>
        </a:solidFill>
        <a:latin typeface="Chalkboard" charset="0"/>
        <a:ea typeface="ヒラギノ明朝 ProN W3" charset="0"/>
        <a:cs typeface="ヒラギノ明朝 ProN W3" charset="0"/>
        <a:sym typeface="Chalkboard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scaleToFitPaper="1" frameSlides="1"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B0A5"/>
    <a:srgbClr val="F9FFE8"/>
    <a:srgbClr val="FF8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9298" autoAdjust="0"/>
    <p:restoredTop sz="80088" autoAdjust="0"/>
  </p:normalViewPr>
  <p:slideViewPr>
    <p:cSldViewPr>
      <p:cViewPr>
        <p:scale>
          <a:sx n="81" d="100"/>
          <a:sy n="81" d="100"/>
        </p:scale>
        <p:origin x="-80" y="-2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08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slide" Target="slides/slide10.xml"/><Relationship Id="rId24" Type="http://schemas.openxmlformats.org/officeDocument/2006/relationships/slide" Target="slides/slide11.xml"/><Relationship Id="rId25" Type="http://schemas.openxmlformats.org/officeDocument/2006/relationships/slide" Target="slides/slide12.xml"/><Relationship Id="rId26" Type="http://schemas.openxmlformats.org/officeDocument/2006/relationships/slide" Target="slides/slide13.xml"/><Relationship Id="rId27" Type="http://schemas.openxmlformats.org/officeDocument/2006/relationships/slide" Target="slides/slide14.xml"/><Relationship Id="rId28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handoutMaster" Target="handoutMasters/handout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Master" Target="slideMasters/slideMaster9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Relationship Id="rId13" Type="http://schemas.openxmlformats.org/officeDocument/2006/relationships/slideMaster" Target="slideMasters/slideMaster13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package" Target="../embeddings/Microsoft_Excel_Macro-Enabled_Worksheet1.xlsm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400619885749575"/>
          <c:y val="0.0547711315091138"/>
          <c:w val="0.573889918171993"/>
          <c:h val="0.88777030495497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 </c:v>
                </c:pt>
              </c:strCache>
            </c:strRef>
          </c:tx>
          <c:spPr>
            <a:blipFill dpi="0" rotWithShape="0">
              <a:blip xmlns:r="http://schemas.openxmlformats.org/officeDocument/2006/relationships" r:embed="rId1">
                <a:alphaModFix amt="95000"/>
              </a:blip>
              <a:srcRect/>
              <a:stretch>
                <a:fillRect/>
              </a:stretch>
            </a:blipFill>
            <a:ln w="18073">
              <a:noFill/>
            </a:ln>
          </c:spPr>
          <c:invertIfNegative val="0"/>
          <c:pictureOptions>
            <c:pictureFormat val="stretch"/>
          </c:pictureOptions>
          <c:dLbls>
            <c:numFmt formatCode="#,##0" sourceLinked="0"/>
            <c:txPr>
              <a:bodyPr/>
              <a:lstStyle/>
              <a:p>
                <a:pPr>
                  <a:defRPr sz="1200">
                    <a:solidFill>
                      <a:schemeClr val="accent5"/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</c:f>
              <c:strCache>
                <c:ptCount val="6"/>
                <c:pt idx="0">
                  <c:v>C-Store, Compression</c:v>
                </c:pt>
                <c:pt idx="1">
                  <c:v>C-Store, No Compression</c:v>
                </c:pt>
                <c:pt idx="2">
                  <c:v>C-Store, Early Materialize</c:v>
                </c:pt>
                <c:pt idx="3">
                  <c:v>Rows</c:v>
                </c:pt>
                <c:pt idx="4">
                  <c:v>Rows, Vert. Part.</c:v>
                </c:pt>
                <c:pt idx="5">
                  <c:v>Rows, All Indexes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4.400000095367431</c:v>
                </c:pt>
                <c:pt idx="1">
                  <c:v>14.89999961853027</c:v>
                </c:pt>
                <c:pt idx="2">
                  <c:v>40.70000076293945</c:v>
                </c:pt>
                <c:pt idx="3">
                  <c:v>25.70000076293945</c:v>
                </c:pt>
                <c:pt idx="4">
                  <c:v>79.9000015258789</c:v>
                </c:pt>
                <c:pt idx="5">
                  <c:v>221.1999969482422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5"/>
        <c:overlap val="-25"/>
        <c:axId val="-2114505256"/>
        <c:axId val="-2114492008"/>
      </c:barChart>
      <c:catAx>
        <c:axId val="-211450525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 w="9036">
            <a:solidFill>
              <a:srgbClr val="FFFFFF"/>
            </a:solidFill>
            <a:prstDash val="soli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FFFFFF"/>
                </a:solidFill>
                <a:latin typeface="+mn-lt"/>
                <a:ea typeface="Chalkboard"/>
                <a:cs typeface="Chalkboard"/>
              </a:defRPr>
            </a:pPr>
            <a:endParaRPr lang="en-US"/>
          </a:p>
        </c:txPr>
        <c:crossAx val="-2114492008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-2114492008"/>
        <c:scaling>
          <c:orientation val="minMax"/>
        </c:scaling>
        <c:delete val="1"/>
        <c:axPos val="t"/>
        <c:numFmt formatCode="#,##0" sourceLinked="0"/>
        <c:majorTickMark val="none"/>
        <c:minorTickMark val="none"/>
        <c:tickLblPos val="high"/>
        <c:crossAx val="-2114505256"/>
        <c:crosses val="autoZero"/>
        <c:crossBetween val="between"/>
        <c:majorUnit val="62.5"/>
      </c:valAx>
      <c:spPr>
        <a:noFill/>
        <a:ln w="18073">
          <a:noFill/>
        </a:ln>
      </c:spPr>
    </c:plotArea>
    <c:plotVisOnly val="1"/>
    <c:dispBlanksAs val="gap"/>
    <c:showDLblsOverMax val="0"/>
  </c:chart>
  <c:spPr>
    <a:solidFill>
      <a:srgbClr val="404040"/>
    </a:solidFill>
    <a:ln>
      <a:noFill/>
    </a:ln>
  </c:spPr>
  <c:txPr>
    <a:bodyPr/>
    <a:lstStyle/>
    <a:p>
      <a:pPr>
        <a:defRPr sz="1138" b="0" i="0" u="none" strike="noStrike" baseline="0">
          <a:solidFill>
            <a:srgbClr val="000000"/>
          </a:solidFill>
          <a:latin typeface="Chalkboard"/>
          <a:ea typeface="Chalkboard"/>
          <a:cs typeface="Chalkboard"/>
        </a:defRPr>
      </a:pPr>
      <a:endParaRPr lang="en-US"/>
    </a:p>
  </c:txPr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340C02-7BD8-6D4A-839D-D2326451E650}" type="datetimeFigureOut">
              <a:rPr lang="en-US" smtClean="0"/>
              <a:t>10/1/13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B3FCC8-14B1-6844-996C-3F914FA0E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038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5602" name="Rectangle 2"/>
          <p:cNvSpPr>
            <a:spLocks noGrp="1" noChangeArrowheads="1"/>
          </p:cNvSpPr>
          <p:nvPr>
            <p:ph type="body" sz="quarter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96858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Reorg</a:t>
            </a:r>
            <a:r>
              <a:rPr lang="en-US" baseline="0" dirty="0" smtClean="0"/>
              <a:t> – other features first? Or skip some?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436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Disco picture/hippie joke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402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Reread</a:t>
            </a:r>
            <a:r>
              <a:rPr lang="en-US" baseline="0" dirty="0" smtClean="0"/>
              <a:t> IQ papers on bitmap indexes and index </a:t>
            </a:r>
            <a:r>
              <a:rPr lang="en-US" baseline="0" dirty="0" err="1" smtClean="0"/>
              <a:t>ANDing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447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Consider redesigning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272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accent5"/>
                </a:solidFill>
                <a:latin typeface="Arial"/>
                <a:ea typeface="ＭＳ Ｐゴシック" charset="0"/>
                <a:cs typeface="Chalkboard Bold" charset="0"/>
                <a:sym typeface="Chalkboard Bold" charset="0"/>
              </a:rPr>
              <a:t>Row store partitions on date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547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Writes performance</a:t>
            </a:r>
            <a:r>
              <a:rPr lang="en-US" baseline="0" dirty="0" smtClean="0"/>
              <a:t> was a surprise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346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553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txBody>
          <a:bodyPr/>
          <a:lstStyle/>
          <a:p>
            <a:pPr marL="39688">
              <a:spcBef>
                <a:spcPts val="413"/>
              </a:spcBef>
            </a:pPr>
            <a:r>
              <a:rPr lang="en-US" dirty="0" smtClean="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Should</a:t>
            </a:r>
            <a:r>
              <a:rPr lang="en-US" baseline="0" dirty="0" smtClean="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be at 30 minutes here.</a:t>
            </a:r>
            <a:endParaRPr lang="en-US" dirty="0">
              <a:solidFill>
                <a:srgbClr val="000000"/>
              </a:solidFill>
              <a:latin typeface="Arial" charset="0"/>
              <a:cs typeface="Arial" charset="0"/>
              <a:sym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801815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933945"/>
      </p:ext>
    </p:extLst>
  </p:cSld>
  <p:clrMapOvr>
    <a:masterClrMapping/>
  </p:clrMapOvr>
  <p:transition xmlns:p14="http://schemas.microsoft.com/office/powerpoint/2010/main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077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0811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3017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2070100"/>
            <a:ext cx="172085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62250" y="2070100"/>
            <a:ext cx="172085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3743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7653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20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88209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9007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29305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92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13500" y="1803400"/>
            <a:ext cx="1841500" cy="2882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9000" y="1803400"/>
            <a:ext cx="5372100" cy="2882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2220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13500" y="152400"/>
            <a:ext cx="1841500" cy="5956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9000" y="152400"/>
            <a:ext cx="5372100" cy="59563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590123"/>
      </p:ext>
    </p:extLst>
  </p:cSld>
  <p:clrMapOvr>
    <a:masterClrMapping/>
  </p:clrMapOvr>
  <p:transition xmlns:p14="http://schemas.microsoft.com/office/powerpoint/2010/main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0112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7123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07927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6700" y="2070100"/>
            <a:ext cx="137795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77050" y="2070100"/>
            <a:ext cx="137795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4800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46899"/>
      </p:ext>
    </p:extLst>
  </p:cSld>
  <p:clrMapOvr>
    <a:masterClrMapping/>
  </p:clrMapOvr>
  <p:transition xmlns:p14="http://schemas.microsoft.com/office/powerpoint/2010/main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3037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68231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80900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3739121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D8BDCF-830C-4443-9625-EC4A765FA2D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2021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0098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13500" y="152400"/>
            <a:ext cx="1841500" cy="5956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9000" y="152400"/>
            <a:ext cx="5372100" cy="59563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973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348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0953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49553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749300"/>
            <a:ext cx="3606800" cy="5359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49300"/>
            <a:ext cx="3606800" cy="5359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989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6179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596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789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95271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E8E176-E320-3741-B26E-07D550E26C9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0974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00911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349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34062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340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00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"/>
            <a:ext cx="9144000" cy="4267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endParaRPr lang="en-US" sz="1800">
              <a:solidFill>
                <a:prstClr val="white"/>
              </a:solidFill>
              <a:latin typeface="Optima-Medium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743200"/>
            <a:ext cx="7772400" cy="1470025"/>
          </a:xfrm>
        </p:spPr>
        <p:txBody>
          <a:bodyPr/>
          <a:lstStyle>
            <a:lvl1pPr>
              <a:defRPr>
                <a:latin typeface="Optima-Medium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434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Optima-Medium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tima-Medium" pitchFamily="34" charset="0"/>
              </a:defRPr>
            </a:lvl1pPr>
          </a:lstStyle>
          <a:p>
            <a:pPr>
              <a:defRPr/>
            </a:pPr>
            <a:fld id="{30945A40-F2FE-E04D-9607-F4F250185AA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93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41763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endParaRPr lang="en-US" sz="1800">
              <a:solidFill>
                <a:prstClr val="white"/>
              </a:solidFill>
              <a:latin typeface="Optima-Medium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>
                <a:latin typeface="Optima-Medium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Optima-Medium" pitchFamily="34" charset="0"/>
              </a:defRPr>
            </a:lvl1pPr>
            <a:lvl2pPr>
              <a:defRPr>
                <a:latin typeface="Optima-Medium" pitchFamily="34" charset="0"/>
              </a:defRPr>
            </a:lvl2pPr>
            <a:lvl3pPr>
              <a:defRPr>
                <a:latin typeface="Optima-Medium" pitchFamily="34" charset="0"/>
              </a:defRPr>
            </a:lvl3pPr>
            <a:lvl4pPr>
              <a:defRPr>
                <a:latin typeface="Optima-Medium" pitchFamily="34" charset="0"/>
              </a:defRPr>
            </a:lvl4pPr>
            <a:lvl5pPr>
              <a:defRPr>
                <a:latin typeface="Optima-Medium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tima-Medium" pitchFamily="34" charset="0"/>
              </a:defRPr>
            </a:lvl1pPr>
          </a:lstStyle>
          <a:p>
            <a:pPr>
              <a:defRPr/>
            </a:pPr>
            <a:fld id="{A26741C0-9C62-1A40-8411-1EFBB8BB75F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002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-1"/>
            <a:ext cx="9144000" cy="576897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endParaRPr lang="en-US" sz="1800">
              <a:solidFill>
                <a:prstClr val="white"/>
              </a:solidFill>
              <a:latin typeface="Optima-Medium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 baseline="0">
                <a:latin typeface="Optima-Medium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tima-Medium" pitchFamily="34" charset="0"/>
              </a:defRPr>
            </a:lvl1pPr>
          </a:lstStyle>
          <a:p>
            <a:pPr>
              <a:defRPr/>
            </a:pPr>
            <a:fld id="{FFF4756D-9F1E-CF4C-AF1B-FF8B48BE427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138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141763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endParaRPr lang="en-US" sz="1800">
              <a:solidFill>
                <a:prstClr val="white"/>
              </a:solidFill>
              <a:latin typeface="Optima-Medium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tima-Medium" pitchFamily="34" charset="0"/>
              </a:defRPr>
            </a:lvl1pPr>
          </a:lstStyle>
          <a:p>
            <a:pPr>
              <a:defRPr/>
            </a:pPr>
            <a:fld id="{E89788E6-5CA9-564C-8B8E-11DC619764C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92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141763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endParaRPr lang="en-US" sz="1800">
              <a:solidFill>
                <a:prstClr val="white"/>
              </a:solidFill>
              <a:latin typeface="Optima-Medium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A04B45-7013-0A4A-AC06-BE2500B08BAE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370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141763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endParaRPr lang="en-US" sz="1800">
              <a:solidFill>
                <a:prstClr val="white"/>
              </a:solidFill>
              <a:latin typeface="Optima-Medium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Optima-Medium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Optima-Medium" pitchFamily="34" charset="0"/>
              </a:defRPr>
            </a:lvl1pPr>
          </a:lstStyle>
          <a:p>
            <a:pPr>
              <a:defRPr/>
            </a:pPr>
            <a:fld id="{ED3E933A-E30F-D648-895D-8DD2DB3EEA9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03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141763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endParaRPr lang="en-US" sz="1800">
              <a:solidFill>
                <a:prstClr val="white"/>
              </a:solidFill>
              <a:latin typeface="Optima-Mediu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151E98-0352-DE4C-A68B-C849663E0E37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048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3D46E7-AAD1-6A4B-9BC9-327BC28CE2C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27832"/>
      </p:ext>
    </p:extLst>
  </p:cSld>
  <p:clrMapOvr>
    <a:masterClrMapping/>
  </p:clrMapOvr>
  <p:transition xmlns:p14="http://schemas.microsoft.com/office/powerpoint/2010/main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A15D8A-35A3-7E49-8F6C-CC65B6851DAF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067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5FF336-BDAE-3A43-9E1D-A01550474F0D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856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141763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endParaRPr lang="en-US" sz="1800">
              <a:solidFill>
                <a:prstClr val="white"/>
              </a:solidFill>
              <a:latin typeface="Optima-Medium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23FE27-6D9B-F14F-97E4-01D59A8EF7D9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570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91E939-02D6-054B-B2C4-931DFB6B85D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787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5DBC5E-D42D-0D4A-8691-264D6FFE0A1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0107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0DB4E95-57C9-CC40-84C1-48F6383AAB5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4797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DDDDDD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D695FA9-6941-B244-B512-6828E50925B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2931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D37B8C9-7596-F542-B55B-957C4602208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8052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CFB2BA-CA04-C74F-92F5-18F6634B1AC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956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398523"/>
      </p:ext>
    </p:extLst>
  </p:cSld>
  <p:clrMapOvr>
    <a:masterClrMapping/>
  </p:clrMapOvr>
  <p:transition xmlns:p14="http://schemas.microsoft.com/office/powerpoint/2010/main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E07303-2BD1-574F-B69B-13F8D9C38FB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638452"/>
      </p:ext>
    </p:extLst>
  </p:cSld>
  <p:clrMapOvr>
    <a:masterClrMapping/>
  </p:clrMapOvr>
  <p:transition xmlns:p14="http://schemas.microsoft.com/office/powerpoint/2010/main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15919B-8DA3-354C-8199-7CA00B2EA85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522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3875" y="50800"/>
            <a:ext cx="2295525" cy="6400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-12700" y="50800"/>
            <a:ext cx="6734175" cy="6400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A4FAC1-A9C9-2548-A73F-8F433F1EA74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393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>
                <a:latin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9358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>
            <a:lvl1pPr marL="342900" indent="-342900">
              <a:buFont typeface="Wingdings" charset="2"/>
              <a:buChar char="u"/>
              <a:defRPr>
                <a:solidFill>
                  <a:srgbClr val="262626"/>
                </a:solidFill>
                <a:latin typeface="Arial"/>
              </a:defRPr>
            </a:lvl1pPr>
            <a:lvl2pPr marL="342900" indent="-342900">
              <a:buFont typeface="Wingdings" charset="2"/>
              <a:buChar char="u"/>
              <a:defRPr>
                <a:solidFill>
                  <a:srgbClr val="262626"/>
                </a:solidFill>
                <a:latin typeface="Arial"/>
              </a:defRPr>
            </a:lvl2pPr>
            <a:lvl3pPr marL="342900" indent="-342900">
              <a:buFont typeface="Wingdings" charset="2"/>
              <a:buChar char="u"/>
              <a:defRPr>
                <a:solidFill>
                  <a:srgbClr val="262626"/>
                </a:solidFill>
                <a:latin typeface="Arial"/>
              </a:defRPr>
            </a:lvl3pPr>
            <a:lvl4pPr marL="342900" indent="-342900">
              <a:buFont typeface="Wingdings" charset="2"/>
              <a:buChar char="u"/>
              <a:defRPr>
                <a:solidFill>
                  <a:srgbClr val="262626"/>
                </a:solidFill>
                <a:latin typeface="Arial"/>
              </a:defRPr>
            </a:lvl4pPr>
            <a:lvl5pPr marL="342900" indent="-342900">
              <a:buFont typeface="Wingdings" charset="2"/>
              <a:buChar char="u"/>
              <a:defRPr>
                <a:solidFill>
                  <a:srgbClr val="262626"/>
                </a:solidFill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5236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>
                <a:latin typeface="Arial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4776117"/>
      </p:ext>
    </p:extLst>
  </p:cSld>
  <p:clrMapOvr>
    <a:masterClrMapping/>
  </p:clrMapOvr>
  <p:transition xmlns:p14="http://schemas.microsoft.com/office/powerpoint/2010/main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518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8996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470893"/>
      </p:ext>
    </p:extLst>
  </p:cSld>
  <p:clrMapOvr>
    <a:masterClrMapping/>
  </p:clrMapOvr>
  <p:transition xmlns:p14="http://schemas.microsoft.com/office/powerpoint/2010/main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07447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35576019"/>
      </p:ext>
    </p:extLst>
  </p:cSld>
  <p:clrMapOvr>
    <a:masterClrMapping/>
  </p:clrMapOvr>
  <p:transition xmlns:p14="http://schemas.microsoft.com/office/powerpoint/2010/main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>
                <a:latin typeface="Arial"/>
              </a:defRPr>
            </a:lvl1pPr>
            <a:lvl2pPr>
              <a:defRPr sz="2800">
                <a:latin typeface="Arial"/>
              </a:defRPr>
            </a:lvl2pPr>
            <a:lvl3pPr>
              <a:defRPr sz="2400">
                <a:latin typeface="Arial"/>
              </a:defRPr>
            </a:lvl3pPr>
            <a:lvl4pPr>
              <a:defRPr sz="2000">
                <a:latin typeface="Arial"/>
              </a:defRPr>
            </a:lvl4pPr>
            <a:lvl5pPr>
              <a:defRPr sz="2000">
                <a:latin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97775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>
                <a:latin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2481110"/>
      </p:ext>
    </p:extLst>
  </p:cSld>
  <p:clrMapOvr>
    <a:masterClrMapping/>
  </p:clrMapOvr>
  <p:transition xmlns:p14="http://schemas.microsoft.com/office/powerpoint/2010/main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0940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600200"/>
            <a:ext cx="2057400" cy="4876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6019800" cy="4876800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2922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>
                <a:latin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282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1785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>
                <a:latin typeface="Arial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8912996"/>
      </p:ext>
    </p:extLst>
  </p:cSld>
  <p:clrMapOvr>
    <a:masterClrMapping/>
  </p:clrMapOvr>
  <p:transition xmlns:p14="http://schemas.microsoft.com/office/powerpoint/2010/main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8403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1171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641650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3657600"/>
            <a:ext cx="3606800" cy="10287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3657600"/>
            <a:ext cx="3606800" cy="10287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64618"/>
      </p:ext>
    </p:extLst>
  </p:cSld>
  <p:clrMapOvr>
    <a:masterClrMapping/>
  </p:clrMapOvr>
  <p:transition xmlns:p14="http://schemas.microsoft.com/office/powerpoint/2010/main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94542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>
                <a:latin typeface="Arial"/>
              </a:defRPr>
            </a:lvl1pPr>
            <a:lvl2pPr>
              <a:defRPr sz="2800">
                <a:latin typeface="Arial"/>
              </a:defRPr>
            </a:lvl2pPr>
            <a:lvl3pPr>
              <a:defRPr sz="2400">
                <a:latin typeface="Arial"/>
              </a:defRPr>
            </a:lvl3pPr>
            <a:lvl4pPr>
              <a:defRPr sz="2000">
                <a:latin typeface="Arial"/>
              </a:defRPr>
            </a:lvl4pPr>
            <a:lvl5pPr>
              <a:defRPr sz="2000">
                <a:latin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65020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>
                <a:latin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09848923"/>
      </p:ext>
    </p:extLst>
  </p:cSld>
  <p:clrMapOvr>
    <a:masterClrMapping/>
  </p:clrMapOvr>
  <p:transition xmlns:p14="http://schemas.microsoft.com/office/powerpoint/2010/main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1967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600200"/>
            <a:ext cx="2057400" cy="45259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6019800" cy="4525963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481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708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275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2982729"/>
      </p:ext>
    </p:extLst>
  </p:cSld>
  <p:clrMapOvr>
    <a:masterClrMapping/>
  </p:clrMapOvr>
  <p:transition xmlns:p14="http://schemas.microsoft.com/office/powerpoint/2010/main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9100" y="3479800"/>
            <a:ext cx="2044700" cy="2146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16200" y="3479800"/>
            <a:ext cx="2044700" cy="2146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145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1468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41225"/>
      </p:ext>
    </p:extLst>
  </p:cSld>
  <p:clrMapOvr>
    <a:masterClrMapping/>
  </p:clrMapOvr>
  <p:transition xmlns:p14="http://schemas.microsoft.com/office/powerpoint/2010/main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36151"/>
      </p:ext>
    </p:extLst>
  </p:cSld>
  <p:clrMapOvr>
    <a:masterClrMapping/>
  </p:clrMapOvr>
  <p:transition xmlns:p14="http://schemas.microsoft.com/office/powerpoint/2010/main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66549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45749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7189897"/>
      </p:ext>
    </p:extLst>
  </p:cSld>
  <p:clrMapOvr>
    <a:masterClrMapping/>
  </p:clrMapOvr>
  <p:transition xmlns:p14="http://schemas.microsoft.com/office/powerpoint/2010/main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9596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00450" y="1257300"/>
            <a:ext cx="1060450" cy="436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9100" y="1257300"/>
            <a:ext cx="3028950" cy="436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21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>
                <a:latin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9359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8445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>
                <a:latin typeface="Arial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73676186"/>
      </p:ext>
    </p:extLst>
  </p:cSld>
  <p:clrMapOvr>
    <a:masterClrMapping/>
  </p:clrMapOvr>
  <p:transition xmlns:p14="http://schemas.microsoft.com/office/powerpoint/2010/main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0675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318598"/>
      </p:ext>
    </p:extLst>
  </p:cSld>
  <p:clrMapOvr>
    <a:masterClrMapping/>
  </p:clrMapOvr>
  <p:transition xmlns:p14="http://schemas.microsoft.com/office/powerpoint/2010/main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6127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71359"/>
      </p:ext>
    </p:extLst>
  </p:cSld>
  <p:clrMapOvr>
    <a:masterClrMapping/>
  </p:clrMapOvr>
  <p:transition xmlns:p14="http://schemas.microsoft.com/office/powerpoint/2010/main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7955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>
                <a:latin typeface="Arial"/>
              </a:defRPr>
            </a:lvl1pPr>
            <a:lvl2pPr>
              <a:defRPr sz="2800">
                <a:latin typeface="Arial"/>
              </a:defRPr>
            </a:lvl2pPr>
            <a:lvl3pPr>
              <a:defRPr sz="2400">
                <a:latin typeface="Arial"/>
              </a:defRPr>
            </a:lvl3pPr>
            <a:lvl4pPr>
              <a:defRPr sz="2000">
                <a:latin typeface="Arial"/>
              </a:defRPr>
            </a:lvl4pPr>
            <a:lvl5pPr>
              <a:defRPr sz="2000">
                <a:latin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17964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>
                <a:latin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0643784"/>
      </p:ext>
    </p:extLst>
  </p:cSld>
  <p:clrMapOvr>
    <a:masterClrMapping/>
  </p:clrMapOvr>
  <p:transition xmlns:p14="http://schemas.microsoft.com/office/powerpoint/2010/main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019196"/>
      </p:ext>
    </p:extLst>
  </p:cSld>
  <p:clrMapOvr>
    <a:masterClrMapping/>
  </p:clrMapOvr>
  <p:transition xmlns:p14="http://schemas.microsoft.com/office/powerpoint/2010/main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2400"/>
            <a:ext cx="2057400" cy="5973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400"/>
            <a:ext cx="6019800" cy="5973763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3816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>
                <a:latin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642615"/>
      </p:ext>
    </p:extLst>
  </p:cSld>
  <p:clrMapOvr>
    <a:masterClrMapping/>
  </p:clrMapOvr>
  <p:transition xmlns:p14="http://schemas.microsoft.com/office/powerpoint/2010/main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6063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>
                <a:latin typeface="Arial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43162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3863572"/>
      </p:ext>
    </p:extLst>
  </p:cSld>
  <p:clrMapOvr>
    <a:masterClrMapping/>
  </p:clrMapOvr>
  <p:transition xmlns:p14="http://schemas.microsoft.com/office/powerpoint/2010/main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>
                <a:latin typeface="Arial"/>
              </a:defRPr>
            </a:lvl1pPr>
            <a:lvl2pPr>
              <a:defRPr sz="2400">
                <a:latin typeface="Arial"/>
              </a:defRPr>
            </a:lvl2pPr>
            <a:lvl3pPr>
              <a:defRPr sz="2000">
                <a:latin typeface="Arial"/>
              </a:defRPr>
            </a:lvl3pPr>
            <a:lvl4pPr>
              <a:defRPr sz="1800">
                <a:latin typeface="Arial"/>
              </a:defRPr>
            </a:lvl4pPr>
            <a:lvl5pPr>
              <a:defRPr sz="1800">
                <a:latin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915498"/>
      </p:ext>
    </p:extLst>
  </p:cSld>
  <p:clrMapOvr>
    <a:masterClrMapping/>
  </p:clrMapOvr>
  <p:transition xmlns:p14="http://schemas.microsoft.com/office/powerpoint/2010/main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>
                <a:latin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>
                <a:latin typeface="Arial"/>
              </a:defRPr>
            </a:lvl1pPr>
            <a:lvl2pPr>
              <a:defRPr sz="2000">
                <a:latin typeface="Arial"/>
              </a:defRPr>
            </a:lvl2pPr>
            <a:lvl3pPr>
              <a:defRPr sz="1800">
                <a:latin typeface="Arial"/>
              </a:defRPr>
            </a:lvl3pPr>
            <a:lvl4pPr>
              <a:defRPr sz="1600">
                <a:latin typeface="Arial"/>
              </a:defRPr>
            </a:lvl4pPr>
            <a:lvl5pPr>
              <a:defRPr sz="1600">
                <a:latin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2632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6603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740184"/>
      </p:ext>
    </p:extLst>
  </p:cSld>
  <p:clrMapOvr>
    <a:masterClrMapping/>
  </p:clrMapOvr>
  <p:transition xmlns:p14="http://schemas.microsoft.com/office/powerpoint/2010/main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>
                <a:latin typeface="Arial"/>
              </a:defRPr>
            </a:lvl1pPr>
            <a:lvl2pPr>
              <a:defRPr sz="2800">
                <a:latin typeface="Arial"/>
              </a:defRPr>
            </a:lvl2pPr>
            <a:lvl3pPr>
              <a:defRPr sz="2400">
                <a:latin typeface="Arial"/>
              </a:defRPr>
            </a:lvl3pPr>
            <a:lvl4pPr>
              <a:defRPr sz="2000">
                <a:latin typeface="Arial"/>
              </a:defRPr>
            </a:lvl4pPr>
            <a:lvl5pPr>
              <a:defRPr sz="2000">
                <a:latin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00531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>
                <a:latin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latin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39554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solidFill>
            <a:srgbClr val="595959"/>
          </a:solidFill>
        </p:spPr>
        <p:txBody>
          <a:bodyPr vert="horz"/>
          <a:lstStyle>
            <a:lvl1pPr>
              <a:defRPr>
                <a:solidFill>
                  <a:srgbClr val="FFFFFF"/>
                </a:solidFill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1163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"/>
              </a:defRPr>
            </a:lvl1pPr>
            <a:lvl2pPr>
              <a:defRPr>
                <a:latin typeface="Arial"/>
              </a:defRPr>
            </a:lvl2pPr>
            <a:lvl3pPr>
              <a:defRPr>
                <a:latin typeface="Arial"/>
              </a:defRPr>
            </a:lvl3pPr>
            <a:lvl4pPr>
              <a:defRPr>
                <a:latin typeface="Arial"/>
              </a:defRPr>
            </a:lvl4pPr>
            <a:lvl5pPr>
              <a:defRPr>
                <a:latin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134509"/>
      </p:ext>
    </p:extLst>
  </p:cSld>
  <p:clrMapOvr>
    <a:masterClrMapping/>
  </p:clrMapOvr>
  <p:transition xmlns:p14="http://schemas.microsoft.com/office/powerpoint/2010/main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8669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227394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0562006"/>
      </p:ext>
    </p:extLst>
  </p:cSld>
  <p:clrMapOvr>
    <a:masterClrMapping/>
  </p:clrMapOvr>
  <p:transition xmlns:p14="http://schemas.microsoft.com/office/powerpoint/2010/main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71109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2070100"/>
            <a:ext cx="172085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62250" y="2070100"/>
            <a:ext cx="172085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477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72999"/>
      </p:ext>
    </p:extLst>
  </p:cSld>
  <p:clrMapOvr>
    <a:masterClrMapping/>
  </p:clrMapOvr>
  <p:transition xmlns:p14="http://schemas.microsoft.com/office/powerpoint/2010/main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947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22859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3135109"/>
      </p:ext>
    </p:extLst>
  </p:cSld>
  <p:clrMapOvr>
    <a:masterClrMapping/>
  </p:clrMapOvr>
  <p:transition xmlns:p14="http://schemas.microsoft.com/office/powerpoint/2010/main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13293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341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13500" y="152400"/>
            <a:ext cx="1841500" cy="5956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9000" y="152400"/>
            <a:ext cx="5372100" cy="59563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39933"/>
      </p:ext>
    </p:extLst>
  </p:cSld>
  <p:clrMapOvr>
    <a:masterClrMapping/>
  </p:clrMapOvr>
  <p:transition xmlns:p14="http://schemas.microsoft.com/office/powerpoint/2010/main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01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8000380"/>
      </p:ext>
    </p:extLst>
  </p:cSld>
  <p:clrMapOvr>
    <a:masterClrMapping/>
  </p:clrMapOvr>
  <p:transition xmlns:p14="http://schemas.microsoft.com/office/powerpoint/2010/main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8882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9294746"/>
      </p:ext>
    </p:extLst>
  </p:cSld>
  <p:clrMapOvr>
    <a:masterClrMapping/>
  </p:clrMapOvr>
  <p:transition xmlns:p14="http://schemas.microsoft.com/office/powerpoint/2010/main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2070100"/>
            <a:ext cx="36068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070100"/>
            <a:ext cx="36068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71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3569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192200"/>
      </p:ext>
    </p:extLst>
  </p:cSld>
  <p:clrMapOvr>
    <a:masterClrMapping/>
  </p:clrMapOvr>
  <p:transition xmlns:p14="http://schemas.microsoft.com/office/powerpoint/2010/main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48584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88176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1698517"/>
      </p:ext>
    </p:extLst>
  </p:cSld>
  <p:clrMapOvr>
    <a:masterClrMapping/>
  </p:clrMapOvr>
  <p:transition xmlns:p14="http://schemas.microsoft.com/office/powerpoint/2010/main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74015"/>
      </p:ext>
    </p:extLst>
  </p:cSld>
  <p:clrMapOvr>
    <a:masterClrMapping/>
  </p:clrMapOvr>
  <p:transition xmlns:p14="http://schemas.microsoft.com/office/powerpoint/2010/main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13500" y="152400"/>
            <a:ext cx="1841500" cy="5956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9000" y="152400"/>
            <a:ext cx="5372100" cy="59563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5947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0.xml"/></Relationships>
</file>

<file path=ppt/slideMasters/_rels/slideMaster1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1.xml"/></Relationships>
</file>

<file path=ppt/slideMasters/_rels/slideMaster1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3.xml"/><Relationship Id="rId12" Type="http://schemas.openxmlformats.org/officeDocument/2006/relationships/theme" Target="../theme/theme13.xml"/><Relationship Id="rId1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3657600"/>
            <a:ext cx="7366000" cy="1028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Arial Bold" charset="0"/>
              </a:rPr>
              <a:t>Click to edit Master text styles</a:t>
            </a:r>
          </a:p>
          <a:p>
            <a:pPr lvl="1"/>
            <a:r>
              <a:rPr lang="en-US">
                <a:sym typeface="Arial Bold" charset="0"/>
              </a:rPr>
              <a:t>Second level</a:t>
            </a:r>
          </a:p>
          <a:p>
            <a:pPr lvl="2"/>
            <a:r>
              <a:rPr lang="en-US">
                <a:sym typeface="Arial Bold" charset="0"/>
              </a:rPr>
              <a:t>Third level</a:t>
            </a:r>
          </a:p>
          <a:p>
            <a:pPr lvl="3"/>
            <a:r>
              <a:rPr lang="en-US">
                <a:sym typeface="Arial Bold" charset="0"/>
              </a:rPr>
              <a:t>Fourth level</a:t>
            </a:r>
          </a:p>
          <a:p>
            <a:pPr lvl="4"/>
            <a:r>
              <a:rPr lang="en-US">
                <a:sym typeface="Arial Bold" charset="0"/>
              </a:rPr>
              <a:t>Fifth level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89000" y="1803400"/>
            <a:ext cx="7366000" cy="177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" charset="0"/>
              </a:rPr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5000" b="1">
          <a:solidFill>
            <a:srgbClr val="3D44FF"/>
          </a:solidFill>
          <a:latin typeface="+mj-lt"/>
          <a:ea typeface="+mj-ea"/>
          <a:cs typeface="+mj-cs"/>
          <a:sym typeface="Helvetica" charset="0"/>
        </a:defRPr>
      </a:lvl1pPr>
      <a:lvl2pPr algn="ctr" rtl="0" fontAlgn="base">
        <a:spcBef>
          <a:spcPct val="0"/>
        </a:spcBef>
        <a:spcAft>
          <a:spcPct val="0"/>
        </a:spcAft>
        <a:defRPr sz="5000" b="1">
          <a:solidFill>
            <a:srgbClr val="3D44FF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2pPr>
      <a:lvl3pPr algn="ctr" rtl="0" fontAlgn="base">
        <a:spcBef>
          <a:spcPct val="0"/>
        </a:spcBef>
        <a:spcAft>
          <a:spcPct val="0"/>
        </a:spcAft>
        <a:defRPr sz="5000" b="1">
          <a:solidFill>
            <a:srgbClr val="3D44FF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3pPr>
      <a:lvl4pPr algn="ctr" rtl="0" fontAlgn="base">
        <a:spcBef>
          <a:spcPct val="0"/>
        </a:spcBef>
        <a:spcAft>
          <a:spcPct val="0"/>
        </a:spcAft>
        <a:defRPr sz="5000" b="1">
          <a:solidFill>
            <a:srgbClr val="3D44FF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4pPr>
      <a:lvl5pPr algn="ctr" rtl="0" fontAlgn="base">
        <a:spcBef>
          <a:spcPct val="0"/>
        </a:spcBef>
        <a:spcAft>
          <a:spcPct val="0"/>
        </a:spcAft>
        <a:defRPr sz="5000" b="1">
          <a:solidFill>
            <a:srgbClr val="3D44FF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 b="1">
          <a:solidFill>
            <a:srgbClr val="3D44FF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 b="1">
          <a:solidFill>
            <a:srgbClr val="3D44FF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 b="1">
          <a:solidFill>
            <a:srgbClr val="3D44FF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 b="1">
          <a:solidFill>
            <a:srgbClr val="3D44FF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1pPr>
      <a:lvl2pPr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2pPr>
      <a:lvl3pPr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3pPr>
      <a:lvl4pPr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4pPr>
      <a:lvl5pPr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89000" y="152400"/>
            <a:ext cx="7366000" cy="177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title style</a:t>
            </a:r>
          </a:p>
        </p:txBody>
      </p:sp>
      <p:sp>
        <p:nvSpPr>
          <p:cNvPr id="1024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2070100"/>
            <a:ext cx="35941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text styles</a:t>
            </a:r>
          </a:p>
          <a:p>
            <a:pPr lvl="1"/>
            <a:r>
              <a:rPr lang="en-US" dirty="0">
                <a:sym typeface="Chalkboard" charset="0"/>
              </a:rPr>
              <a:t>Second level</a:t>
            </a:r>
          </a:p>
          <a:p>
            <a:pPr lvl="2"/>
            <a:r>
              <a:rPr lang="en-US" dirty="0">
                <a:sym typeface="Chalkboard" charset="0"/>
              </a:rPr>
              <a:t>Third level</a:t>
            </a:r>
          </a:p>
          <a:p>
            <a:pPr lvl="3"/>
            <a:r>
              <a:rPr lang="en-US" dirty="0">
                <a:sym typeface="Chalkboard" charset="0"/>
              </a:rPr>
              <a:t>Fourth level</a:t>
            </a:r>
          </a:p>
          <a:p>
            <a:pPr lvl="4"/>
            <a:r>
              <a:rPr lang="en-US" dirty="0">
                <a:sym typeface="Chalkboard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Arial"/>
          <a:ea typeface="+mj-ea"/>
          <a:cs typeface="+mj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9pPr>
    </p:titleStyle>
    <p:bodyStyle>
      <a:lvl1pPr marL="6350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1pPr>
      <a:lvl2pPr marL="10668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2pPr>
      <a:lvl3pPr marL="14859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3pPr>
      <a:lvl4pPr marL="19304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4pPr>
      <a:lvl5pPr marL="23876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5pPr>
      <a:lvl6pPr marL="28448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6pPr>
      <a:lvl7pPr marL="33020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7pPr>
      <a:lvl8pPr marL="37592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8pPr>
      <a:lvl9pPr marL="42164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89000" y="152400"/>
            <a:ext cx="7366000" cy="177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title style</a:t>
            </a:r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46700" y="2070100"/>
            <a:ext cx="29083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text styles</a:t>
            </a:r>
          </a:p>
          <a:p>
            <a:pPr lvl="1"/>
            <a:r>
              <a:rPr lang="en-US" dirty="0">
                <a:sym typeface="Chalkboard" charset="0"/>
              </a:rPr>
              <a:t>Second level</a:t>
            </a:r>
          </a:p>
          <a:p>
            <a:pPr lvl="2"/>
            <a:r>
              <a:rPr lang="en-US" dirty="0">
                <a:sym typeface="Chalkboard" charset="0"/>
              </a:rPr>
              <a:t>Third level</a:t>
            </a:r>
          </a:p>
          <a:p>
            <a:pPr lvl="3"/>
            <a:r>
              <a:rPr lang="en-US" dirty="0">
                <a:sym typeface="Chalkboard" charset="0"/>
              </a:rPr>
              <a:t>Fourth level</a:t>
            </a:r>
          </a:p>
          <a:p>
            <a:pPr lvl="4"/>
            <a:r>
              <a:rPr lang="en-US" dirty="0">
                <a:sym typeface="Chalkboard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Arial"/>
          <a:ea typeface="+mj-ea"/>
          <a:cs typeface="+mj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9pPr>
    </p:titleStyle>
    <p:bodyStyle>
      <a:lvl1pPr marL="6350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1pPr>
      <a:lvl2pPr marL="10668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2pPr>
      <a:lvl3pPr marL="14859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3pPr>
      <a:lvl4pPr marL="19304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4pPr>
      <a:lvl5pPr marL="23876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5pPr>
      <a:lvl6pPr marL="28448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6pPr>
      <a:lvl7pPr marL="33020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7pPr>
      <a:lvl8pPr marL="37592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8pPr>
      <a:lvl9pPr marL="42164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749300"/>
            <a:ext cx="7366000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text styles</a:t>
            </a:r>
          </a:p>
          <a:p>
            <a:pPr lvl="1"/>
            <a:r>
              <a:rPr lang="en-US" dirty="0">
                <a:sym typeface="Chalkboard" charset="0"/>
              </a:rPr>
              <a:t>Second level</a:t>
            </a:r>
          </a:p>
          <a:p>
            <a:pPr lvl="2"/>
            <a:r>
              <a:rPr lang="en-US" dirty="0">
                <a:sym typeface="Chalkboard" charset="0"/>
              </a:rPr>
              <a:t>Third level</a:t>
            </a:r>
          </a:p>
          <a:p>
            <a:pPr lvl="3"/>
            <a:r>
              <a:rPr lang="en-US" dirty="0">
                <a:sym typeface="Chalkboard" charset="0"/>
              </a:rPr>
              <a:t>Fourth level</a:t>
            </a:r>
          </a:p>
          <a:p>
            <a:pPr lvl="4"/>
            <a:r>
              <a:rPr lang="en-US" dirty="0">
                <a:sym typeface="Chalkboard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j-lt"/>
          <a:ea typeface="+mj-ea"/>
          <a:cs typeface="+mj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9pPr>
    </p:titleStyle>
    <p:bodyStyle>
      <a:lvl1pPr marL="657225" indent="-339725" algn="l" rtl="0" fontAlgn="base">
        <a:spcBef>
          <a:spcPts val="4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1pPr>
      <a:lvl2pPr marL="1089025" indent="-339725" algn="l" rtl="0" fontAlgn="base">
        <a:spcBef>
          <a:spcPts val="4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2pPr>
      <a:lvl3pPr marL="1508125" indent="-339725" algn="l" rtl="0" fontAlgn="base">
        <a:spcBef>
          <a:spcPts val="4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3pPr>
      <a:lvl4pPr marL="1952625" indent="-339725" algn="l" rtl="0" fontAlgn="base">
        <a:spcBef>
          <a:spcPts val="4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4pPr>
      <a:lvl5pPr marL="2409825" indent="-339725" algn="l" rtl="0" fontAlgn="base">
        <a:spcBef>
          <a:spcPts val="4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5pPr>
      <a:lvl6pPr marL="2867025" indent="-339725" algn="l" rtl="0" fontAlgn="base">
        <a:spcBef>
          <a:spcPts val="4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6pPr>
      <a:lvl7pPr marL="3324225" indent="-339725" algn="l" rtl="0" fontAlgn="base">
        <a:spcBef>
          <a:spcPts val="4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7pPr>
      <a:lvl8pPr marL="3781425" indent="-339725" algn="l" rtl="0" fontAlgn="base">
        <a:spcBef>
          <a:spcPts val="4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8pPr>
      <a:lvl9pPr marL="4238625" indent="-339725" algn="l" rtl="0" fontAlgn="base">
        <a:spcBef>
          <a:spcPts val="4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Optima-Thin" pitchFamily="2" charset="0"/>
                <a:ea typeface="+mn-ea"/>
                <a:cs typeface="+mn-cs"/>
              </a:defRPr>
            </a:lvl1pPr>
          </a:lstStyle>
          <a:p>
            <a:pPr defTabSz="457200">
              <a:defRPr/>
            </a:pPr>
            <a:fld id="{E80D9B7D-9F2B-C04F-AD10-09A56CE5EE8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020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b="1" kern="1200" baseline="0">
          <a:solidFill>
            <a:schemeClr val="bg1"/>
          </a:solidFill>
          <a:latin typeface="Optima-Thin" pitchFamily="2" charset="0"/>
          <a:ea typeface="ＭＳ Ｐゴシック" charset="-128"/>
          <a:cs typeface="Optima-Thin" pitchFamily="2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76092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76092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76092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376092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 b="1">
          <a:solidFill>
            <a:srgbClr val="376092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 b="1">
          <a:solidFill>
            <a:srgbClr val="376092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 b="1">
          <a:solidFill>
            <a:srgbClr val="376092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 b="1">
          <a:solidFill>
            <a:srgbClr val="376092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u="none" kern="1200">
          <a:solidFill>
            <a:schemeClr val="tx1"/>
          </a:solidFill>
          <a:latin typeface="Optima-Medium" pitchFamily="34" charset="0"/>
          <a:ea typeface="ＭＳ Ｐゴシック" charset="-128"/>
          <a:cs typeface="Optima-Medium" pitchFamily="34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u="none" kern="1200">
          <a:solidFill>
            <a:schemeClr val="tx1"/>
          </a:solidFill>
          <a:latin typeface="Optima-Medium" pitchFamily="34" charset="0"/>
          <a:ea typeface="ＭＳ Ｐゴシック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u="none" kern="1200">
          <a:solidFill>
            <a:schemeClr val="tx1"/>
          </a:solidFill>
          <a:latin typeface="Optima-Medium" pitchFamily="34" charset="0"/>
          <a:ea typeface="ＭＳ Ｐゴシック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u="none" kern="1200">
          <a:solidFill>
            <a:schemeClr val="tx1"/>
          </a:solidFill>
          <a:latin typeface="Optima-Medium" pitchFamily="34" charset="0"/>
          <a:ea typeface="ＭＳ Ｐゴシック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u="none" kern="1200">
          <a:solidFill>
            <a:schemeClr val="tx1"/>
          </a:solidFill>
          <a:latin typeface="Optima-Medium" pitchFamily="34" charset="0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-228600" y="-152400"/>
            <a:ext cx="9398000" cy="1308100"/>
          </a:xfrm>
          <a:prstGeom prst="rect">
            <a:avLst/>
          </a:prstGeom>
          <a:solidFill>
            <a:schemeClr val="bg2">
              <a:lumMod val="65000"/>
              <a:lumOff val="35000"/>
            </a:schemeClr>
          </a:solid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1524000"/>
            <a:ext cx="7366000" cy="492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 Bold" charset="0"/>
              </a:rPr>
              <a:t>Click to edit Master text styles</a:t>
            </a:r>
          </a:p>
          <a:p>
            <a:pPr lvl="1"/>
            <a:r>
              <a:rPr lang="en-US" dirty="0">
                <a:sym typeface="Arial Bold" charset="0"/>
              </a:rPr>
              <a:t>Second level</a:t>
            </a:r>
          </a:p>
          <a:p>
            <a:pPr lvl="2"/>
            <a:r>
              <a:rPr lang="en-US" dirty="0">
                <a:sym typeface="Arial Bold" charset="0"/>
              </a:rPr>
              <a:t>Third level</a:t>
            </a:r>
          </a:p>
          <a:p>
            <a:pPr lvl="3"/>
            <a:r>
              <a:rPr lang="en-US" dirty="0">
                <a:sym typeface="Arial Bold" charset="0"/>
              </a:rPr>
              <a:t>Fourth level</a:t>
            </a:r>
          </a:p>
          <a:p>
            <a:pPr lvl="4"/>
            <a:r>
              <a:rPr lang="en-US" dirty="0">
                <a:sym typeface="Arial Bold" charset="0"/>
              </a:rPr>
              <a:t>Fifth level</a:t>
            </a:r>
          </a:p>
        </p:txBody>
      </p:sp>
      <p:sp>
        <p:nvSpPr>
          <p:cNvPr id="205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fld id="{E9245D88-065D-C341-AD5A-AEA93A4F0DD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chemeClr val="accent5"/>
          </a:solidFill>
          <a:latin typeface="+mj-lt"/>
          <a:ea typeface="+mj-ea"/>
          <a:cs typeface="+mj-cs"/>
          <a:sym typeface="Helvetica" charset="0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9pPr>
    </p:titleStyle>
    <p:bodyStyle>
      <a:lvl1pPr marL="6572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1pPr>
      <a:lvl2pPr marL="10890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2pPr>
      <a:lvl3pPr marL="15081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3pPr>
      <a:lvl4pPr marL="19526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4pPr>
      <a:lvl5pPr marL="24098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5pPr>
      <a:lvl6pPr marL="28670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6pPr>
      <a:lvl7pPr marL="33242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7pPr>
      <a:lvl8pPr marL="37814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8pPr>
      <a:lvl9pPr marL="42386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89000" y="5181600"/>
            <a:ext cx="73660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Arial"/>
          <a:ea typeface="+mj-ea"/>
          <a:cs typeface="+mj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89000" y="2540000"/>
            <a:ext cx="7366000" cy="177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Arial"/>
          <a:ea typeface="+mj-ea"/>
          <a:cs typeface="+mj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19100" y="3479800"/>
            <a:ext cx="4241800" cy="214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text styles</a:t>
            </a:r>
          </a:p>
          <a:p>
            <a:pPr lvl="1"/>
            <a:r>
              <a:rPr lang="en-US" dirty="0">
                <a:sym typeface="Chalkboard" charset="0"/>
              </a:rPr>
              <a:t>Second level</a:t>
            </a:r>
          </a:p>
          <a:p>
            <a:pPr lvl="2"/>
            <a:r>
              <a:rPr lang="en-US" dirty="0">
                <a:sym typeface="Chalkboard" charset="0"/>
              </a:rPr>
              <a:t>Third level</a:t>
            </a:r>
          </a:p>
          <a:p>
            <a:pPr lvl="3"/>
            <a:r>
              <a:rPr lang="en-US" dirty="0">
                <a:sym typeface="Chalkboard" charset="0"/>
              </a:rPr>
              <a:t>Fourth level</a:t>
            </a:r>
          </a:p>
          <a:p>
            <a:pPr lvl="4"/>
            <a:r>
              <a:rPr lang="en-US" dirty="0">
                <a:sym typeface="Chalkboard" charset="0"/>
              </a:rPr>
              <a:t>Fifth level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19100" y="1257300"/>
            <a:ext cx="4241800" cy="2146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/>
          <a:ea typeface="+mj-ea"/>
          <a:cs typeface="+mj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89000" y="152400"/>
            <a:ext cx="7366000" cy="177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title style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Arial"/>
          <a:ea typeface="+mj-ea"/>
          <a:cs typeface="+mj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9pPr>
    </p:titleStyle>
    <p:bodyStyle>
      <a:lvl1pPr marL="6953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1pPr>
      <a:lvl2pPr marL="11271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2pPr>
      <a:lvl3pPr marL="15462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3pPr>
      <a:lvl4pPr marL="19907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4pPr>
      <a:lvl5pPr marL="24479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5pPr>
      <a:lvl6pPr marL="29051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6pPr>
      <a:lvl7pPr marL="33623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7pPr>
      <a:lvl8pPr marL="38195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8pPr>
      <a:lvl9pPr marL="42767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2" tx1="lt1" bg2="dk1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j-lt"/>
          <a:ea typeface="+mj-ea"/>
          <a:cs typeface="+mj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9pPr>
    </p:titleStyle>
    <p:bodyStyle>
      <a:lvl1pPr marL="6953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1pPr>
      <a:lvl2pPr marL="11271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2pPr>
      <a:lvl3pPr marL="15462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3pPr>
      <a:lvl4pPr marL="19907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4pPr>
      <a:lvl5pPr marL="24479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5pPr>
      <a:lvl6pPr marL="29051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6pPr>
      <a:lvl7pPr marL="33623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7pPr>
      <a:lvl8pPr marL="38195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8pPr>
      <a:lvl9pPr marL="4276725" indent="-339725" algn="l" rtl="0" fontAlgn="base">
        <a:spcBef>
          <a:spcPts val="21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89000" y="152400"/>
            <a:ext cx="7366000" cy="177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title style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2070100"/>
            <a:ext cx="35941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text styles</a:t>
            </a:r>
          </a:p>
          <a:p>
            <a:pPr lvl="1"/>
            <a:r>
              <a:rPr lang="en-US" dirty="0">
                <a:sym typeface="Chalkboard" charset="0"/>
              </a:rPr>
              <a:t>Second level</a:t>
            </a:r>
          </a:p>
          <a:p>
            <a:pPr lvl="2"/>
            <a:r>
              <a:rPr lang="en-US" dirty="0">
                <a:sym typeface="Chalkboard" charset="0"/>
              </a:rPr>
              <a:t>Third level</a:t>
            </a:r>
          </a:p>
          <a:p>
            <a:pPr lvl="3"/>
            <a:r>
              <a:rPr lang="en-US" dirty="0">
                <a:sym typeface="Chalkboard" charset="0"/>
              </a:rPr>
              <a:t>Fourth level</a:t>
            </a:r>
          </a:p>
          <a:p>
            <a:pPr lvl="4"/>
            <a:r>
              <a:rPr lang="en-US" dirty="0">
                <a:sym typeface="Chalkboard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Arial"/>
          <a:ea typeface="+mj-ea"/>
          <a:cs typeface="+mj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9pPr>
    </p:titleStyle>
    <p:bodyStyle>
      <a:lvl1pPr marL="6350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1pPr>
      <a:lvl2pPr marL="10668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2pPr>
      <a:lvl3pPr marL="14859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3pPr>
      <a:lvl4pPr marL="19304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4pPr>
      <a:lvl5pPr marL="23876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5pPr>
      <a:lvl6pPr marL="28448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6pPr>
      <a:lvl7pPr marL="33020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7pPr>
      <a:lvl8pPr marL="37592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8pPr>
      <a:lvl9pPr marL="42164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89000" y="152400"/>
            <a:ext cx="7366000" cy="177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title style</a:t>
            </a:r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2070100"/>
            <a:ext cx="73660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Chalkboard" charset="0"/>
              </a:rPr>
              <a:t>Click to edit Master text styles</a:t>
            </a:r>
          </a:p>
          <a:p>
            <a:pPr lvl="1"/>
            <a:r>
              <a:rPr lang="en-US" dirty="0">
                <a:sym typeface="Chalkboard" charset="0"/>
              </a:rPr>
              <a:t>Second level</a:t>
            </a:r>
          </a:p>
          <a:p>
            <a:pPr lvl="2"/>
            <a:r>
              <a:rPr lang="en-US" dirty="0">
                <a:sym typeface="Chalkboard" charset="0"/>
              </a:rPr>
              <a:t>Third level</a:t>
            </a:r>
          </a:p>
          <a:p>
            <a:pPr lvl="3"/>
            <a:r>
              <a:rPr lang="en-US" dirty="0">
                <a:sym typeface="Chalkboard" charset="0"/>
              </a:rPr>
              <a:t>Fourth level</a:t>
            </a:r>
          </a:p>
          <a:p>
            <a:pPr lvl="4"/>
            <a:r>
              <a:rPr lang="en-US" dirty="0">
                <a:sym typeface="Chalkboard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Arial"/>
          <a:ea typeface="+mj-ea"/>
          <a:cs typeface="+mj-cs"/>
          <a:sym typeface="Chalkboard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Chalkboard" charset="0"/>
          <a:ea typeface="ヒラギノ明朝 ProN W3" charset="0"/>
          <a:cs typeface="ヒラギノ明朝 ProN W3" charset="0"/>
          <a:sym typeface="Chalkboard" charset="0"/>
        </a:defRPr>
      </a:lvl9pPr>
    </p:titleStyle>
    <p:bodyStyle>
      <a:lvl1pPr marL="6350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1pPr>
      <a:lvl2pPr marL="10668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2pPr>
      <a:lvl3pPr marL="14859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3pPr>
      <a:lvl4pPr marL="19304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4pPr>
      <a:lvl5pPr marL="23876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Arial"/>
          <a:ea typeface="+mn-ea"/>
          <a:cs typeface="+mn-cs"/>
          <a:sym typeface="Chalkboard" charset="0"/>
        </a:defRPr>
      </a:lvl5pPr>
      <a:lvl6pPr marL="28448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6pPr>
      <a:lvl7pPr marL="33020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7pPr>
      <a:lvl8pPr marL="37592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8pPr>
      <a:lvl9pPr marL="4216400" indent="-317500" algn="l" rtl="0" fontAlgn="base">
        <a:spcBef>
          <a:spcPts val="2300"/>
        </a:spcBef>
        <a:spcAft>
          <a:spcPct val="0"/>
        </a:spcAft>
        <a:buSzPct val="66000"/>
        <a:buChar char="•"/>
        <a:defRPr sz="2000">
          <a:solidFill>
            <a:schemeClr val="tx1"/>
          </a:solidFill>
          <a:latin typeface="+mn-lt"/>
          <a:ea typeface="+mn-ea"/>
          <a:cs typeface="+mn-cs"/>
          <a:sym typeface="Chalkboar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13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chart" Target="../charts/chart1.xml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hyperlink" Target="http:db.csail.mit.edu/cstore" TargetMode="External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1.jpeg"/><Relationship Id="rId5" Type="http://schemas.openxmlformats.org/officeDocument/2006/relationships/image" Target="../media/image4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5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1.jpeg"/><Relationship Id="rId5" Type="http://schemas.openxmlformats.org/officeDocument/2006/relationships/image" Target="../media/image5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5.pn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/>
          </p:cNvSpPr>
          <p:nvPr/>
        </p:nvSpPr>
        <p:spPr bwMode="auto">
          <a:xfrm>
            <a:off x="1676400" y="4114800"/>
            <a:ext cx="5753100" cy="154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400" b="1" dirty="0">
                <a:solidFill>
                  <a:srgbClr val="0D0D0D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Sam Madden</a:t>
            </a:r>
          </a:p>
          <a:p>
            <a:endParaRPr lang="en-US" sz="2400" b="1" dirty="0">
              <a:solidFill>
                <a:srgbClr val="0D0D0D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endParaRPr lang="en-US" sz="2400" b="1" dirty="0">
              <a:solidFill>
                <a:srgbClr val="0D0D0D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981200"/>
            <a:ext cx="7366000" cy="1778000"/>
          </a:xfrm>
          <a:ln/>
        </p:spPr>
        <p:txBody>
          <a:bodyPr/>
          <a:lstStyle/>
          <a:p>
            <a:r>
              <a:rPr lang="en-US" sz="3600" dirty="0" smtClean="0">
                <a:solidFill>
                  <a:srgbClr val="333399"/>
                </a:solidFill>
              </a:rPr>
              <a:t>6885 Lecture 8</a:t>
            </a:r>
            <a:br>
              <a:rPr lang="en-US" sz="3600" dirty="0" smtClean="0">
                <a:solidFill>
                  <a:srgbClr val="333399"/>
                </a:solidFill>
              </a:rPr>
            </a:br>
            <a:r>
              <a:rPr lang="en-US" sz="3600" dirty="0" smtClean="0">
                <a:solidFill>
                  <a:schemeClr val="bg1"/>
                </a:solidFill>
              </a:rPr>
              <a:t>Column Oriented Databases</a:t>
            </a:r>
            <a:endParaRPr lang="en-US" sz="3600" dirty="0">
              <a:solidFill>
                <a:srgbClr val="333399"/>
              </a:solidFill>
            </a:endParaRPr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5791200"/>
            <a:ext cx="1294212" cy="99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1447"/>
    </mc:Choice>
    <mc:Fallback xmlns="">
      <p:transition xmlns:p14="http://schemas.microsoft.com/office/powerpoint/2010/main" advTm="2144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461F70-A522-F343-A2CA-8FBC87F7A07F}" type="slidenum">
              <a:rPr lang="en-US"/>
              <a:pPr/>
              <a:t>10</a:t>
            </a:fld>
            <a:endParaRPr lang="en-US"/>
          </a:p>
        </p:txBody>
      </p:sp>
      <p:sp>
        <p:nvSpPr>
          <p:cNvPr id="43009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Replication &amp; Recovery</a:t>
            </a:r>
          </a:p>
        </p:txBody>
      </p:sp>
      <p:sp>
        <p:nvSpPr>
          <p:cNvPr id="4301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68300" y="1041400"/>
            <a:ext cx="8559800" cy="4927600"/>
          </a:xfrm>
          <a:ln/>
        </p:spPr>
        <p:txBody>
          <a:bodyPr/>
          <a:lstStyle/>
          <a:p>
            <a:pPr marL="698500" indent="-342900">
              <a:buSzPct val="120000"/>
            </a:pPr>
            <a:r>
              <a:rPr lang="en-US" sz="2200" dirty="0" smtClean="0"/>
              <a:t>Multiple projections can also support recovery</a:t>
            </a:r>
            <a:endParaRPr lang="en-US" sz="2200" dirty="0"/>
          </a:p>
          <a:p>
            <a:pPr marL="1130300" lvl="1" indent="-342900">
              <a:spcBef>
                <a:spcPts val="300"/>
              </a:spcBef>
              <a:buSzPct val="120000"/>
            </a:pPr>
            <a:r>
              <a:rPr lang="en-US" sz="2200" dirty="0"/>
              <a:t>Store enough projections for </a:t>
            </a:r>
            <a:r>
              <a:rPr lang="ja-JP" altLang="en-US" sz="2200" dirty="0">
                <a:latin typeface="Arial"/>
              </a:rPr>
              <a:t>“</a:t>
            </a:r>
            <a:r>
              <a:rPr lang="en-US" sz="2200" dirty="0"/>
              <a:t>k-safety</a:t>
            </a:r>
            <a:r>
              <a:rPr lang="ja-JP" altLang="en-US" sz="2200" dirty="0">
                <a:latin typeface="Arial"/>
              </a:rPr>
              <a:t>”</a:t>
            </a:r>
            <a:endParaRPr lang="en-US" sz="2200" dirty="0"/>
          </a:p>
          <a:p>
            <a:pPr marL="1130300" lvl="1" indent="-342900">
              <a:spcBef>
                <a:spcPts val="300"/>
              </a:spcBef>
              <a:buSzPct val="120000"/>
            </a:pPr>
            <a:r>
              <a:rPr lang="en-US" sz="2200" dirty="0" smtClean="0"/>
              <a:t>Write-ahead log not required</a:t>
            </a:r>
            <a:endParaRPr lang="en-US" sz="2200" dirty="0"/>
          </a:p>
          <a:p>
            <a:pPr marL="1130300" lvl="1" indent="-342900">
              <a:spcBef>
                <a:spcPts val="300"/>
              </a:spcBef>
              <a:buSzPct val="120000"/>
            </a:pPr>
            <a:r>
              <a:rPr lang="en-US" sz="2200" dirty="0"/>
              <a:t>Replication needed for disaster recovery anyway</a:t>
            </a:r>
          </a:p>
          <a:p>
            <a:pPr marL="698500" indent="-342900">
              <a:spcBef>
                <a:spcPts val="1600"/>
              </a:spcBef>
              <a:buSzPct val="120000"/>
            </a:pPr>
            <a:r>
              <a:rPr lang="en-US" sz="2200" dirty="0"/>
              <a:t>Recovering node queries rest of system for data it needs</a:t>
            </a:r>
          </a:p>
          <a:p>
            <a:pPr marL="1130300" lvl="1" indent="-342900">
              <a:spcBef>
                <a:spcPts val="300"/>
              </a:spcBef>
              <a:buSzPct val="120000"/>
            </a:pPr>
            <a:r>
              <a:rPr lang="en-US" sz="2200" dirty="0"/>
              <a:t>Rebuilds missing objects from other nodes</a:t>
            </a:r>
          </a:p>
          <a:p>
            <a:pPr marL="1130300" lvl="1" indent="-342900">
              <a:spcBef>
                <a:spcPts val="300"/>
              </a:spcBef>
              <a:buSzPct val="120000"/>
            </a:pPr>
            <a:r>
              <a:rPr lang="en-US" sz="2200" dirty="0"/>
              <a:t>Another benefit of multiple sort orders</a:t>
            </a:r>
          </a:p>
        </p:txBody>
      </p:sp>
      <p:grpSp>
        <p:nvGrpSpPr>
          <p:cNvPr id="43015" name="Group 7"/>
          <p:cNvGrpSpPr>
            <a:grpSpLocks/>
          </p:cNvGrpSpPr>
          <p:nvPr/>
        </p:nvGrpSpPr>
        <p:grpSpPr bwMode="auto">
          <a:xfrm>
            <a:off x="7256463" y="4349750"/>
            <a:ext cx="1646237" cy="1644650"/>
            <a:chOff x="0" y="0"/>
            <a:chExt cx="1037" cy="1036"/>
          </a:xfrm>
        </p:grpSpPr>
        <p:sp>
          <p:nvSpPr>
            <p:cNvPr id="43011" name="AutoShape 3"/>
            <p:cNvSpPr>
              <a:spLocks/>
            </p:cNvSpPr>
            <p:nvPr/>
          </p:nvSpPr>
          <p:spPr bwMode="auto">
            <a:xfrm>
              <a:off x="0" y="0"/>
              <a:ext cx="1037" cy="10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709"/>
                    <a:pt x="0" y="1583"/>
                  </a:cubicBezTo>
                  <a:lnTo>
                    <a:pt x="0" y="20017"/>
                  </a:lnTo>
                  <a:cubicBezTo>
                    <a:pt x="0" y="20891"/>
                    <a:pt x="4835" y="21600"/>
                    <a:pt x="10800" y="21600"/>
                  </a:cubicBezTo>
                  <a:cubicBezTo>
                    <a:pt x="16765" y="21600"/>
                    <a:pt x="21600" y="20891"/>
                    <a:pt x="21600" y="20017"/>
                  </a:cubicBezTo>
                  <a:lnTo>
                    <a:pt x="21600" y="1583"/>
                  </a:lnTo>
                  <a:cubicBezTo>
                    <a:pt x="21600" y="709"/>
                    <a:pt x="16765" y="0"/>
                    <a:pt x="10800" y="0"/>
                  </a:cubicBezTo>
                  <a:close/>
                  <a:moveTo>
                    <a:pt x="10800" y="0"/>
                  </a:moveTo>
                </a:path>
              </a:pathLst>
            </a:custGeom>
            <a:solidFill>
              <a:srgbClr val="999999"/>
            </a:solidFill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12" name="AutoShape 4"/>
            <p:cNvSpPr>
              <a:spLocks/>
            </p:cNvSpPr>
            <p:nvPr/>
          </p:nvSpPr>
          <p:spPr bwMode="auto">
            <a:xfrm>
              <a:off x="0" y="0"/>
              <a:ext cx="1037" cy="15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  <a:moveTo>
                    <a:pt x="10800" y="0"/>
                  </a:moveTo>
                </a:path>
              </a:pathLst>
            </a:custGeom>
            <a:solidFill>
              <a:srgbClr val="ADA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8100" cap="flat">
                  <a:solidFill>
                    <a:schemeClr val="tx1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13" name="AutoShape 5"/>
            <p:cNvSpPr>
              <a:spLocks/>
            </p:cNvSpPr>
            <p:nvPr/>
          </p:nvSpPr>
          <p:spPr bwMode="auto">
            <a:xfrm>
              <a:off x="0" y="75"/>
              <a:ext cx="1037" cy="7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0" y="11929"/>
                    <a:pt x="4835" y="21600"/>
                    <a:pt x="10800" y="21600"/>
                  </a:cubicBezTo>
                  <a:cubicBezTo>
                    <a:pt x="16765" y="21600"/>
                    <a:pt x="21600" y="11929"/>
                    <a:pt x="21600" y="0"/>
                  </a:cubicBezTo>
                </a:path>
              </a:pathLst>
            </a:custGeom>
            <a:noFill/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14" name="Rectangle 6"/>
            <p:cNvSpPr>
              <a:spLocks/>
            </p:cNvSpPr>
            <p:nvPr/>
          </p:nvSpPr>
          <p:spPr bwMode="auto">
            <a:xfrm>
              <a:off x="518" y="151"/>
              <a:ext cx="0" cy="2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endParaRPr lang="en-US" dirty="0">
                <a:latin typeface="Arial"/>
              </a:endParaRPr>
            </a:p>
          </p:txBody>
        </p:sp>
      </p:grpSp>
      <p:grpSp>
        <p:nvGrpSpPr>
          <p:cNvPr id="43020" name="Group 12"/>
          <p:cNvGrpSpPr>
            <a:grpSpLocks/>
          </p:cNvGrpSpPr>
          <p:nvPr/>
        </p:nvGrpSpPr>
        <p:grpSpPr bwMode="auto">
          <a:xfrm>
            <a:off x="1797050" y="4349750"/>
            <a:ext cx="1647825" cy="1644650"/>
            <a:chOff x="0" y="0"/>
            <a:chExt cx="1038" cy="1036"/>
          </a:xfrm>
        </p:grpSpPr>
        <p:sp>
          <p:nvSpPr>
            <p:cNvPr id="43016" name="AutoShape 8"/>
            <p:cNvSpPr>
              <a:spLocks/>
            </p:cNvSpPr>
            <p:nvPr/>
          </p:nvSpPr>
          <p:spPr bwMode="auto">
            <a:xfrm>
              <a:off x="0" y="0"/>
              <a:ext cx="1038" cy="10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709"/>
                    <a:pt x="0" y="1583"/>
                  </a:cubicBezTo>
                  <a:lnTo>
                    <a:pt x="0" y="20017"/>
                  </a:lnTo>
                  <a:cubicBezTo>
                    <a:pt x="0" y="20891"/>
                    <a:pt x="4835" y="21600"/>
                    <a:pt x="10800" y="21600"/>
                  </a:cubicBezTo>
                  <a:cubicBezTo>
                    <a:pt x="16765" y="21600"/>
                    <a:pt x="21600" y="20891"/>
                    <a:pt x="21600" y="20017"/>
                  </a:cubicBezTo>
                  <a:lnTo>
                    <a:pt x="21600" y="1583"/>
                  </a:lnTo>
                  <a:cubicBezTo>
                    <a:pt x="21600" y="709"/>
                    <a:pt x="16765" y="0"/>
                    <a:pt x="10800" y="0"/>
                  </a:cubicBezTo>
                  <a:close/>
                  <a:moveTo>
                    <a:pt x="10800" y="0"/>
                  </a:moveTo>
                </a:path>
              </a:pathLst>
            </a:custGeom>
            <a:solidFill>
              <a:srgbClr val="76A5D3"/>
            </a:solidFill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17" name="AutoShape 9"/>
            <p:cNvSpPr>
              <a:spLocks/>
            </p:cNvSpPr>
            <p:nvPr/>
          </p:nvSpPr>
          <p:spPr bwMode="auto">
            <a:xfrm>
              <a:off x="0" y="0"/>
              <a:ext cx="1038" cy="15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  <a:moveTo>
                    <a:pt x="10800" y="0"/>
                  </a:moveTo>
                </a:path>
              </a:pathLst>
            </a:custGeom>
            <a:solidFill>
              <a:srgbClr val="91B7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8100" cap="flat">
                  <a:solidFill>
                    <a:schemeClr val="tx1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18" name="AutoShape 10"/>
            <p:cNvSpPr>
              <a:spLocks/>
            </p:cNvSpPr>
            <p:nvPr/>
          </p:nvSpPr>
          <p:spPr bwMode="auto">
            <a:xfrm>
              <a:off x="0" y="75"/>
              <a:ext cx="1038" cy="7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0" y="11929"/>
                    <a:pt x="4835" y="21600"/>
                    <a:pt x="10800" y="21600"/>
                  </a:cubicBezTo>
                  <a:cubicBezTo>
                    <a:pt x="16765" y="21600"/>
                    <a:pt x="21600" y="11929"/>
                    <a:pt x="21600" y="0"/>
                  </a:cubicBezTo>
                </a:path>
              </a:pathLst>
            </a:custGeom>
            <a:noFill/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19" name="Rectangle 11"/>
            <p:cNvSpPr>
              <a:spLocks/>
            </p:cNvSpPr>
            <p:nvPr/>
          </p:nvSpPr>
          <p:spPr bwMode="auto">
            <a:xfrm>
              <a:off x="519" y="151"/>
              <a:ext cx="0" cy="2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endParaRPr lang="en-US" dirty="0">
                <a:latin typeface="Arial"/>
              </a:endParaRPr>
            </a:p>
          </p:txBody>
        </p:sp>
      </p:grpSp>
      <p:grpSp>
        <p:nvGrpSpPr>
          <p:cNvPr id="43025" name="Group 17"/>
          <p:cNvGrpSpPr>
            <a:grpSpLocks/>
          </p:cNvGrpSpPr>
          <p:nvPr/>
        </p:nvGrpSpPr>
        <p:grpSpPr bwMode="auto">
          <a:xfrm>
            <a:off x="4519613" y="4349750"/>
            <a:ext cx="1646237" cy="1644650"/>
            <a:chOff x="0" y="0"/>
            <a:chExt cx="1037" cy="1036"/>
          </a:xfrm>
        </p:grpSpPr>
        <p:sp>
          <p:nvSpPr>
            <p:cNvPr id="43021" name="AutoShape 13"/>
            <p:cNvSpPr>
              <a:spLocks/>
            </p:cNvSpPr>
            <p:nvPr/>
          </p:nvSpPr>
          <p:spPr bwMode="auto">
            <a:xfrm>
              <a:off x="0" y="0"/>
              <a:ext cx="1037" cy="10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709"/>
                    <a:pt x="0" y="1583"/>
                  </a:cubicBezTo>
                  <a:lnTo>
                    <a:pt x="0" y="20017"/>
                  </a:lnTo>
                  <a:cubicBezTo>
                    <a:pt x="0" y="20891"/>
                    <a:pt x="4835" y="21600"/>
                    <a:pt x="10800" y="21600"/>
                  </a:cubicBezTo>
                  <a:cubicBezTo>
                    <a:pt x="16765" y="21600"/>
                    <a:pt x="21600" y="20891"/>
                    <a:pt x="21600" y="20017"/>
                  </a:cubicBezTo>
                  <a:lnTo>
                    <a:pt x="21600" y="1583"/>
                  </a:lnTo>
                  <a:cubicBezTo>
                    <a:pt x="21600" y="709"/>
                    <a:pt x="16765" y="0"/>
                    <a:pt x="10800" y="0"/>
                  </a:cubicBezTo>
                  <a:close/>
                  <a:moveTo>
                    <a:pt x="10800" y="0"/>
                  </a:moveTo>
                </a:path>
              </a:pathLst>
            </a:custGeom>
            <a:solidFill>
              <a:srgbClr val="76ADB2"/>
            </a:solidFill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22" name="AutoShape 14"/>
            <p:cNvSpPr>
              <a:spLocks/>
            </p:cNvSpPr>
            <p:nvPr/>
          </p:nvSpPr>
          <p:spPr bwMode="auto">
            <a:xfrm>
              <a:off x="0" y="0"/>
              <a:ext cx="1037" cy="15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  <a:moveTo>
                    <a:pt x="10800" y="0"/>
                  </a:moveTo>
                </a:path>
              </a:pathLst>
            </a:custGeom>
            <a:solidFill>
              <a:srgbClr val="91B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8100" cap="flat">
                  <a:solidFill>
                    <a:schemeClr val="tx1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23" name="AutoShape 15"/>
            <p:cNvSpPr>
              <a:spLocks/>
            </p:cNvSpPr>
            <p:nvPr/>
          </p:nvSpPr>
          <p:spPr bwMode="auto">
            <a:xfrm>
              <a:off x="0" y="75"/>
              <a:ext cx="1037" cy="7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0" y="11929"/>
                    <a:pt x="4835" y="21600"/>
                    <a:pt x="10800" y="21600"/>
                  </a:cubicBezTo>
                  <a:cubicBezTo>
                    <a:pt x="16765" y="21600"/>
                    <a:pt x="21600" y="11929"/>
                    <a:pt x="21600" y="0"/>
                  </a:cubicBezTo>
                </a:path>
              </a:pathLst>
            </a:custGeom>
            <a:noFill/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24" name="Rectangle 16"/>
            <p:cNvSpPr>
              <a:spLocks/>
            </p:cNvSpPr>
            <p:nvPr/>
          </p:nvSpPr>
          <p:spPr bwMode="auto">
            <a:xfrm>
              <a:off x="518" y="151"/>
              <a:ext cx="0" cy="2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endParaRPr lang="en-US" dirty="0">
                <a:latin typeface="Arial"/>
              </a:endParaRPr>
            </a:p>
          </p:txBody>
        </p:sp>
      </p:grpSp>
      <p:grpSp>
        <p:nvGrpSpPr>
          <p:cNvPr id="43035" name="Group 27"/>
          <p:cNvGrpSpPr>
            <a:grpSpLocks/>
          </p:cNvGrpSpPr>
          <p:nvPr/>
        </p:nvGrpSpPr>
        <p:grpSpPr bwMode="auto">
          <a:xfrm>
            <a:off x="1939925" y="5070475"/>
            <a:ext cx="1362075" cy="952500"/>
            <a:chOff x="0" y="0"/>
            <a:chExt cx="858" cy="600"/>
          </a:xfrm>
        </p:grpSpPr>
        <p:grpSp>
          <p:nvGrpSpPr>
            <p:cNvPr id="43028" name="Group 20"/>
            <p:cNvGrpSpPr>
              <a:grpSpLocks/>
            </p:cNvGrpSpPr>
            <p:nvPr/>
          </p:nvGrpSpPr>
          <p:grpSpPr bwMode="auto">
            <a:xfrm>
              <a:off x="0" y="0"/>
              <a:ext cx="248" cy="600"/>
              <a:chOff x="0" y="0"/>
              <a:chExt cx="248" cy="600"/>
            </a:xfrm>
          </p:grpSpPr>
          <p:sp>
            <p:nvSpPr>
              <p:cNvPr id="43026" name="Rectangle 18"/>
              <p:cNvSpPr>
                <a:spLocks/>
              </p:cNvSpPr>
              <p:nvPr/>
            </p:nvSpPr>
            <p:spPr bwMode="auto">
              <a:xfrm>
                <a:off x="0" y="176"/>
                <a:ext cx="248" cy="248"/>
              </a:xfrm>
              <a:prstGeom prst="rect">
                <a:avLst/>
              </a:prstGeom>
              <a:solidFill>
                <a:srgbClr val="A8BF8A"/>
              </a:solidFill>
              <a:ln w="12700" cap="flat">
                <a:solidFill>
                  <a:srgbClr val="808080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  <p:sp>
            <p:nvSpPr>
              <p:cNvPr id="43027" name="Rectangle 19"/>
              <p:cNvSpPr>
                <a:spLocks/>
              </p:cNvSpPr>
              <p:nvPr/>
            </p:nvSpPr>
            <p:spPr bwMode="auto">
              <a:xfrm>
                <a:off x="0" y="0"/>
                <a:ext cx="248" cy="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50800" tIns="50800" bIns="50800" anchor="ctr"/>
              <a:lstStyle/>
              <a:p>
                <a:pPr algn="l"/>
                <a:endParaRPr lang="en-US" sz="1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  <a:sym typeface="Arial" charset="0"/>
                </a:endParaRPr>
              </a:p>
              <a:p>
                <a:pPr algn="l"/>
                <a:endParaRPr lang="en-US" sz="1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  <a:sym typeface="Arial" charset="0"/>
                </a:endParaRPr>
              </a:p>
              <a:p>
                <a:endParaRPr lang="en-US" sz="8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endParaRPr lang="en-US" sz="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r>
                  <a:rPr lang="en-US" sz="1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A</a:t>
                </a:r>
                <a:r>
                  <a:rPr lang="en-US" sz="1400" baseline="-390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3</a:t>
                </a:r>
              </a:p>
            </p:txBody>
          </p:sp>
        </p:grpSp>
        <p:grpSp>
          <p:nvGrpSpPr>
            <p:cNvPr id="43031" name="Group 23"/>
            <p:cNvGrpSpPr>
              <a:grpSpLocks/>
            </p:cNvGrpSpPr>
            <p:nvPr/>
          </p:nvGrpSpPr>
          <p:grpSpPr bwMode="auto">
            <a:xfrm>
              <a:off x="303" y="0"/>
              <a:ext cx="248" cy="600"/>
              <a:chOff x="0" y="0"/>
              <a:chExt cx="248" cy="600"/>
            </a:xfrm>
          </p:grpSpPr>
          <p:sp>
            <p:nvSpPr>
              <p:cNvPr id="43029" name="Rectangle 21"/>
              <p:cNvSpPr>
                <a:spLocks/>
              </p:cNvSpPr>
              <p:nvPr/>
            </p:nvSpPr>
            <p:spPr bwMode="auto">
              <a:xfrm>
                <a:off x="0" y="176"/>
                <a:ext cx="248" cy="248"/>
              </a:xfrm>
              <a:prstGeom prst="rect">
                <a:avLst/>
              </a:prstGeom>
              <a:solidFill>
                <a:srgbClr val="CADDBE"/>
              </a:solidFill>
              <a:ln w="12700" cap="flat">
                <a:solidFill>
                  <a:srgbClr val="808080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  <p:sp>
            <p:nvSpPr>
              <p:cNvPr id="43030" name="Rectangle 22"/>
              <p:cNvSpPr>
                <a:spLocks/>
              </p:cNvSpPr>
              <p:nvPr/>
            </p:nvSpPr>
            <p:spPr bwMode="auto">
              <a:xfrm>
                <a:off x="0" y="0"/>
                <a:ext cx="248" cy="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50800" tIns="50800" bIns="50800" anchor="ctr"/>
              <a:lstStyle/>
              <a:p>
                <a:pPr algn="l"/>
                <a:endParaRPr lang="en-US" sz="1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  <a:sym typeface="Arial" charset="0"/>
                </a:endParaRPr>
              </a:p>
              <a:p>
                <a:pPr algn="l"/>
                <a:endParaRPr lang="en-US" sz="1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  <a:sym typeface="Arial" charset="0"/>
                </a:endParaRPr>
              </a:p>
              <a:p>
                <a:endParaRPr lang="en-US" sz="8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endParaRPr lang="en-US" sz="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r>
                  <a:rPr lang="en-US" sz="1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B</a:t>
                </a:r>
                <a:r>
                  <a:rPr lang="en-US" sz="1400" baseline="-390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3</a:t>
                </a:r>
              </a:p>
            </p:txBody>
          </p:sp>
        </p:grpSp>
        <p:grpSp>
          <p:nvGrpSpPr>
            <p:cNvPr id="43034" name="Group 26"/>
            <p:cNvGrpSpPr>
              <a:grpSpLocks/>
            </p:cNvGrpSpPr>
            <p:nvPr/>
          </p:nvGrpSpPr>
          <p:grpSpPr bwMode="auto">
            <a:xfrm>
              <a:off x="610" y="0"/>
              <a:ext cx="248" cy="600"/>
              <a:chOff x="0" y="0"/>
              <a:chExt cx="248" cy="600"/>
            </a:xfrm>
          </p:grpSpPr>
          <p:sp>
            <p:nvSpPr>
              <p:cNvPr id="43032" name="Rectangle 24"/>
              <p:cNvSpPr>
                <a:spLocks/>
              </p:cNvSpPr>
              <p:nvPr/>
            </p:nvSpPr>
            <p:spPr bwMode="auto">
              <a:xfrm>
                <a:off x="0" y="176"/>
                <a:ext cx="248" cy="248"/>
              </a:xfrm>
              <a:prstGeom prst="rect">
                <a:avLst/>
              </a:prstGeom>
              <a:solidFill>
                <a:srgbClr val="CADDBE"/>
              </a:solidFill>
              <a:ln w="12700" cap="flat">
                <a:solidFill>
                  <a:srgbClr val="808080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  <p:sp>
            <p:nvSpPr>
              <p:cNvPr id="43033" name="Rectangle 25"/>
              <p:cNvSpPr>
                <a:spLocks/>
              </p:cNvSpPr>
              <p:nvPr/>
            </p:nvSpPr>
            <p:spPr bwMode="auto">
              <a:xfrm>
                <a:off x="0" y="0"/>
                <a:ext cx="248" cy="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50800" tIns="50800" bIns="50800" anchor="ctr"/>
              <a:lstStyle/>
              <a:p>
                <a:pPr algn="l"/>
                <a:endParaRPr lang="en-US" sz="1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  <a:sym typeface="Arial" charset="0"/>
                </a:endParaRPr>
              </a:p>
              <a:p>
                <a:pPr algn="l"/>
                <a:endParaRPr lang="en-US" sz="1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  <a:sym typeface="Arial" charset="0"/>
                </a:endParaRPr>
              </a:p>
              <a:p>
                <a:endParaRPr lang="en-US" sz="8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endParaRPr lang="en-US" sz="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r>
                  <a:rPr lang="en-US" sz="1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C</a:t>
                </a:r>
                <a:r>
                  <a:rPr lang="en-US" sz="1400" baseline="-390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3</a:t>
                </a:r>
              </a:p>
            </p:txBody>
          </p:sp>
        </p:grpSp>
      </p:grpSp>
      <p:grpSp>
        <p:nvGrpSpPr>
          <p:cNvPr id="43038" name="Group 30"/>
          <p:cNvGrpSpPr>
            <a:grpSpLocks/>
          </p:cNvGrpSpPr>
          <p:nvPr/>
        </p:nvGrpSpPr>
        <p:grpSpPr bwMode="auto">
          <a:xfrm>
            <a:off x="4660900" y="5070475"/>
            <a:ext cx="393700" cy="952500"/>
            <a:chOff x="0" y="0"/>
            <a:chExt cx="248" cy="600"/>
          </a:xfrm>
        </p:grpSpPr>
        <p:sp>
          <p:nvSpPr>
            <p:cNvPr id="43036" name="Rectangle 28"/>
            <p:cNvSpPr>
              <a:spLocks/>
            </p:cNvSpPr>
            <p:nvPr/>
          </p:nvSpPr>
          <p:spPr bwMode="auto">
            <a:xfrm>
              <a:off x="0" y="176"/>
              <a:ext cx="248" cy="248"/>
            </a:xfrm>
            <a:prstGeom prst="rect">
              <a:avLst/>
            </a:prstGeom>
            <a:solidFill>
              <a:srgbClr val="A8BF8A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37" name="Rectangle 29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pPr algn="l"/>
              <a:endParaRPr lang="en-US" sz="1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80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A</a:t>
              </a:r>
              <a:r>
                <a:rPr lang="en-US" sz="1400" baseline="-390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2</a:t>
              </a:r>
            </a:p>
          </p:txBody>
        </p:sp>
      </p:grpSp>
      <p:grpSp>
        <p:nvGrpSpPr>
          <p:cNvPr id="43041" name="Group 33"/>
          <p:cNvGrpSpPr>
            <a:grpSpLocks/>
          </p:cNvGrpSpPr>
          <p:nvPr/>
        </p:nvGrpSpPr>
        <p:grpSpPr bwMode="auto">
          <a:xfrm>
            <a:off x="5143500" y="5070475"/>
            <a:ext cx="393700" cy="952500"/>
            <a:chOff x="0" y="0"/>
            <a:chExt cx="248" cy="600"/>
          </a:xfrm>
        </p:grpSpPr>
        <p:sp>
          <p:nvSpPr>
            <p:cNvPr id="43039" name="Rectangle 31"/>
            <p:cNvSpPr>
              <a:spLocks/>
            </p:cNvSpPr>
            <p:nvPr/>
          </p:nvSpPr>
          <p:spPr bwMode="auto">
            <a:xfrm>
              <a:off x="0" y="176"/>
              <a:ext cx="248" cy="248"/>
            </a:xfrm>
            <a:prstGeom prst="rect">
              <a:avLst/>
            </a:prstGeom>
            <a:solidFill>
              <a:srgbClr val="CADDBE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40" name="Rectangle 32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pPr algn="l"/>
              <a:endParaRPr lang="en-US" sz="1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80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B</a:t>
              </a:r>
              <a:r>
                <a:rPr lang="en-US" sz="1400" baseline="-390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2</a:t>
              </a:r>
            </a:p>
          </p:txBody>
        </p:sp>
      </p:grpSp>
      <p:grpSp>
        <p:nvGrpSpPr>
          <p:cNvPr id="43044" name="Group 36"/>
          <p:cNvGrpSpPr>
            <a:grpSpLocks/>
          </p:cNvGrpSpPr>
          <p:nvPr/>
        </p:nvGrpSpPr>
        <p:grpSpPr bwMode="auto">
          <a:xfrm>
            <a:off x="5630863" y="5070475"/>
            <a:ext cx="393700" cy="952500"/>
            <a:chOff x="0" y="0"/>
            <a:chExt cx="248" cy="600"/>
          </a:xfrm>
        </p:grpSpPr>
        <p:sp>
          <p:nvSpPr>
            <p:cNvPr id="43042" name="Rectangle 34"/>
            <p:cNvSpPr>
              <a:spLocks/>
            </p:cNvSpPr>
            <p:nvPr/>
          </p:nvSpPr>
          <p:spPr bwMode="auto">
            <a:xfrm>
              <a:off x="0" y="176"/>
              <a:ext cx="247" cy="248"/>
            </a:xfrm>
            <a:prstGeom prst="rect">
              <a:avLst/>
            </a:prstGeom>
            <a:solidFill>
              <a:srgbClr val="CADDBE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43" name="Rectangle 35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pPr algn="l"/>
              <a:endParaRPr lang="en-US" sz="1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80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C</a:t>
              </a:r>
              <a:r>
                <a:rPr lang="en-US" sz="1400" baseline="-390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2</a:t>
              </a:r>
            </a:p>
          </p:txBody>
        </p:sp>
      </p:grpSp>
      <p:grpSp>
        <p:nvGrpSpPr>
          <p:cNvPr id="43054" name="Group 46"/>
          <p:cNvGrpSpPr>
            <a:grpSpLocks/>
          </p:cNvGrpSpPr>
          <p:nvPr/>
        </p:nvGrpSpPr>
        <p:grpSpPr bwMode="auto">
          <a:xfrm>
            <a:off x="4656138" y="4481513"/>
            <a:ext cx="1371600" cy="952500"/>
            <a:chOff x="0" y="0"/>
            <a:chExt cx="864" cy="600"/>
          </a:xfrm>
        </p:grpSpPr>
        <p:grpSp>
          <p:nvGrpSpPr>
            <p:cNvPr id="43047" name="Group 39"/>
            <p:cNvGrpSpPr>
              <a:grpSpLocks/>
            </p:cNvGrpSpPr>
            <p:nvPr/>
          </p:nvGrpSpPr>
          <p:grpSpPr bwMode="auto">
            <a:xfrm>
              <a:off x="0" y="0"/>
              <a:ext cx="248" cy="600"/>
              <a:chOff x="0" y="0"/>
              <a:chExt cx="248" cy="600"/>
            </a:xfrm>
          </p:grpSpPr>
          <p:sp>
            <p:nvSpPr>
              <p:cNvPr id="43045" name="Rectangle 37"/>
              <p:cNvSpPr>
                <a:spLocks/>
              </p:cNvSpPr>
              <p:nvPr/>
            </p:nvSpPr>
            <p:spPr bwMode="auto">
              <a:xfrm>
                <a:off x="0" y="176"/>
                <a:ext cx="248" cy="248"/>
              </a:xfrm>
              <a:prstGeom prst="rect">
                <a:avLst/>
              </a:prstGeom>
              <a:solidFill>
                <a:srgbClr val="A8BF8A"/>
              </a:solidFill>
              <a:ln w="12700" cap="flat">
                <a:solidFill>
                  <a:srgbClr val="808080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  <p:sp>
            <p:nvSpPr>
              <p:cNvPr id="43046" name="Rectangle 38"/>
              <p:cNvSpPr>
                <a:spLocks/>
              </p:cNvSpPr>
              <p:nvPr/>
            </p:nvSpPr>
            <p:spPr bwMode="auto">
              <a:xfrm>
                <a:off x="0" y="0"/>
                <a:ext cx="248" cy="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50800" tIns="50800" bIns="50800" anchor="ctr"/>
              <a:lstStyle/>
              <a:p>
                <a:pPr algn="l"/>
                <a:endParaRPr lang="en-US" sz="1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  <a:sym typeface="Arial" charset="0"/>
                </a:endParaRPr>
              </a:p>
              <a:p>
                <a:pPr algn="l"/>
                <a:endParaRPr lang="en-US" sz="1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  <a:sym typeface="Arial" charset="0"/>
                </a:endParaRPr>
              </a:p>
              <a:p>
                <a:endParaRPr lang="en-US" sz="8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endParaRPr lang="en-US" sz="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r>
                  <a:rPr lang="en-US" sz="1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B</a:t>
                </a:r>
                <a:r>
                  <a:rPr lang="en-US" sz="1400" baseline="-390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1</a:t>
                </a:r>
              </a:p>
            </p:txBody>
          </p:sp>
        </p:grpSp>
        <p:grpSp>
          <p:nvGrpSpPr>
            <p:cNvPr id="43050" name="Group 42"/>
            <p:cNvGrpSpPr>
              <a:grpSpLocks/>
            </p:cNvGrpSpPr>
            <p:nvPr/>
          </p:nvGrpSpPr>
          <p:grpSpPr bwMode="auto">
            <a:xfrm>
              <a:off x="308" y="0"/>
              <a:ext cx="248" cy="600"/>
              <a:chOff x="0" y="0"/>
              <a:chExt cx="248" cy="600"/>
            </a:xfrm>
          </p:grpSpPr>
          <p:sp>
            <p:nvSpPr>
              <p:cNvPr id="43048" name="Rectangle 40"/>
              <p:cNvSpPr>
                <a:spLocks/>
              </p:cNvSpPr>
              <p:nvPr/>
            </p:nvSpPr>
            <p:spPr bwMode="auto">
              <a:xfrm>
                <a:off x="0" y="176"/>
                <a:ext cx="248" cy="248"/>
              </a:xfrm>
              <a:prstGeom prst="rect">
                <a:avLst/>
              </a:prstGeom>
              <a:solidFill>
                <a:srgbClr val="A8BF8A"/>
              </a:solidFill>
              <a:ln w="12700" cap="flat">
                <a:solidFill>
                  <a:srgbClr val="808080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  <p:sp>
            <p:nvSpPr>
              <p:cNvPr id="43049" name="Rectangle 41"/>
              <p:cNvSpPr>
                <a:spLocks/>
              </p:cNvSpPr>
              <p:nvPr/>
            </p:nvSpPr>
            <p:spPr bwMode="auto">
              <a:xfrm>
                <a:off x="0" y="0"/>
                <a:ext cx="248" cy="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50800" tIns="50800" bIns="50800" anchor="ctr"/>
              <a:lstStyle/>
              <a:p>
                <a:pPr algn="l"/>
                <a:endParaRPr lang="en-US" sz="1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  <a:sym typeface="Arial" charset="0"/>
                </a:endParaRPr>
              </a:p>
              <a:p>
                <a:pPr algn="l"/>
                <a:endParaRPr lang="en-US" sz="1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  <a:sym typeface="Arial" charset="0"/>
                </a:endParaRPr>
              </a:p>
              <a:p>
                <a:endParaRPr lang="en-US" sz="8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endParaRPr lang="en-US" sz="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r>
                  <a:rPr lang="en-US" sz="1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A</a:t>
                </a:r>
                <a:r>
                  <a:rPr lang="en-US" sz="1400" baseline="-390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1</a:t>
                </a:r>
              </a:p>
            </p:txBody>
          </p:sp>
        </p:grpSp>
        <p:grpSp>
          <p:nvGrpSpPr>
            <p:cNvPr id="43053" name="Group 45"/>
            <p:cNvGrpSpPr>
              <a:grpSpLocks/>
            </p:cNvGrpSpPr>
            <p:nvPr/>
          </p:nvGrpSpPr>
          <p:grpSpPr bwMode="auto">
            <a:xfrm>
              <a:off x="616" y="0"/>
              <a:ext cx="248" cy="600"/>
              <a:chOff x="0" y="0"/>
              <a:chExt cx="248" cy="600"/>
            </a:xfrm>
          </p:grpSpPr>
          <p:sp>
            <p:nvSpPr>
              <p:cNvPr id="43051" name="Rectangle 43"/>
              <p:cNvSpPr>
                <a:spLocks/>
              </p:cNvSpPr>
              <p:nvPr/>
            </p:nvSpPr>
            <p:spPr bwMode="auto">
              <a:xfrm>
                <a:off x="0" y="176"/>
                <a:ext cx="247" cy="248"/>
              </a:xfrm>
              <a:prstGeom prst="rect">
                <a:avLst/>
              </a:prstGeom>
              <a:solidFill>
                <a:srgbClr val="CADDBE"/>
              </a:solidFill>
              <a:ln w="12700" cap="flat">
                <a:solidFill>
                  <a:srgbClr val="808080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  <p:sp>
            <p:nvSpPr>
              <p:cNvPr id="43052" name="Rectangle 44"/>
              <p:cNvSpPr>
                <a:spLocks/>
              </p:cNvSpPr>
              <p:nvPr/>
            </p:nvSpPr>
            <p:spPr bwMode="auto">
              <a:xfrm>
                <a:off x="0" y="0"/>
                <a:ext cx="248" cy="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50800" tIns="50800" bIns="50800" anchor="ctr"/>
              <a:lstStyle/>
              <a:p>
                <a:pPr algn="l"/>
                <a:endParaRPr lang="en-US" sz="1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  <a:sym typeface="Arial" charset="0"/>
                </a:endParaRPr>
              </a:p>
              <a:p>
                <a:endParaRPr lang="en-US" sz="1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endParaRPr lang="en-US" sz="8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endParaRPr lang="en-US" sz="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endParaRPr>
              </a:p>
              <a:p>
                <a:r>
                  <a:rPr lang="en-US" sz="1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C</a:t>
                </a:r>
                <a:r>
                  <a:rPr lang="en-US" sz="1400" baseline="-390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rPr>
                  <a:t>1</a:t>
                </a:r>
              </a:p>
            </p:txBody>
          </p:sp>
        </p:grpSp>
      </p:grpSp>
      <p:grpSp>
        <p:nvGrpSpPr>
          <p:cNvPr id="43057" name="Group 49"/>
          <p:cNvGrpSpPr>
            <a:grpSpLocks/>
          </p:cNvGrpSpPr>
          <p:nvPr/>
        </p:nvGrpSpPr>
        <p:grpSpPr bwMode="auto">
          <a:xfrm>
            <a:off x="1935163" y="4481513"/>
            <a:ext cx="393700" cy="952500"/>
            <a:chOff x="0" y="0"/>
            <a:chExt cx="248" cy="600"/>
          </a:xfrm>
        </p:grpSpPr>
        <p:sp>
          <p:nvSpPr>
            <p:cNvPr id="43055" name="Rectangle 47"/>
            <p:cNvSpPr>
              <a:spLocks/>
            </p:cNvSpPr>
            <p:nvPr/>
          </p:nvSpPr>
          <p:spPr bwMode="auto">
            <a:xfrm>
              <a:off x="0" y="176"/>
              <a:ext cx="248" cy="248"/>
            </a:xfrm>
            <a:prstGeom prst="rect">
              <a:avLst/>
            </a:prstGeom>
            <a:solidFill>
              <a:srgbClr val="A8BF8A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56" name="Rectangle 48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8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B</a:t>
              </a:r>
              <a:r>
                <a:rPr lang="en-US" sz="1400" baseline="-390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2</a:t>
              </a:r>
            </a:p>
          </p:txBody>
        </p:sp>
      </p:grpSp>
      <p:grpSp>
        <p:nvGrpSpPr>
          <p:cNvPr id="43060" name="Group 52"/>
          <p:cNvGrpSpPr>
            <a:grpSpLocks/>
          </p:cNvGrpSpPr>
          <p:nvPr/>
        </p:nvGrpSpPr>
        <p:grpSpPr bwMode="auto">
          <a:xfrm>
            <a:off x="2422525" y="4481513"/>
            <a:ext cx="393700" cy="952500"/>
            <a:chOff x="0" y="0"/>
            <a:chExt cx="248" cy="600"/>
          </a:xfrm>
        </p:grpSpPr>
        <p:sp>
          <p:nvSpPr>
            <p:cNvPr id="43058" name="Rectangle 50"/>
            <p:cNvSpPr>
              <a:spLocks/>
            </p:cNvSpPr>
            <p:nvPr/>
          </p:nvSpPr>
          <p:spPr bwMode="auto">
            <a:xfrm>
              <a:off x="0" y="176"/>
              <a:ext cx="247" cy="248"/>
            </a:xfrm>
            <a:prstGeom prst="rect">
              <a:avLst/>
            </a:prstGeom>
            <a:solidFill>
              <a:srgbClr val="A8BF8A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59" name="Rectangle 51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pPr algn="l"/>
              <a:endParaRPr lang="en-US" sz="1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80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A</a:t>
              </a:r>
              <a:r>
                <a:rPr lang="en-US" sz="1400" baseline="-390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2</a:t>
              </a:r>
            </a:p>
          </p:txBody>
        </p:sp>
      </p:grpSp>
      <p:grpSp>
        <p:nvGrpSpPr>
          <p:cNvPr id="43063" name="Group 55"/>
          <p:cNvGrpSpPr>
            <a:grpSpLocks/>
          </p:cNvGrpSpPr>
          <p:nvPr/>
        </p:nvGrpSpPr>
        <p:grpSpPr bwMode="auto">
          <a:xfrm>
            <a:off x="2913063" y="4481513"/>
            <a:ext cx="393700" cy="952500"/>
            <a:chOff x="0" y="0"/>
            <a:chExt cx="248" cy="600"/>
          </a:xfrm>
        </p:grpSpPr>
        <p:sp>
          <p:nvSpPr>
            <p:cNvPr id="43061" name="Rectangle 53"/>
            <p:cNvSpPr>
              <a:spLocks/>
            </p:cNvSpPr>
            <p:nvPr/>
          </p:nvSpPr>
          <p:spPr bwMode="auto">
            <a:xfrm>
              <a:off x="0" y="176"/>
              <a:ext cx="247" cy="248"/>
            </a:xfrm>
            <a:prstGeom prst="rect">
              <a:avLst/>
            </a:prstGeom>
            <a:solidFill>
              <a:srgbClr val="CADDBE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62" name="Rectangle 54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14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8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C</a:t>
              </a:r>
              <a:r>
                <a:rPr lang="en-US" sz="1400" baseline="-390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2</a:t>
              </a:r>
            </a:p>
          </p:txBody>
        </p:sp>
      </p:grpSp>
      <p:grpSp>
        <p:nvGrpSpPr>
          <p:cNvPr id="43066" name="Group 58"/>
          <p:cNvGrpSpPr>
            <a:grpSpLocks/>
          </p:cNvGrpSpPr>
          <p:nvPr/>
        </p:nvGrpSpPr>
        <p:grpSpPr bwMode="auto">
          <a:xfrm>
            <a:off x="4656138" y="4481513"/>
            <a:ext cx="393700" cy="952500"/>
            <a:chOff x="0" y="0"/>
            <a:chExt cx="248" cy="600"/>
          </a:xfrm>
        </p:grpSpPr>
        <p:sp>
          <p:nvSpPr>
            <p:cNvPr id="43064" name="Rectangle 56"/>
            <p:cNvSpPr>
              <a:spLocks/>
            </p:cNvSpPr>
            <p:nvPr/>
          </p:nvSpPr>
          <p:spPr bwMode="auto">
            <a:xfrm>
              <a:off x="0" y="176"/>
              <a:ext cx="248" cy="248"/>
            </a:xfrm>
            <a:prstGeom prst="rect">
              <a:avLst/>
            </a:prstGeom>
            <a:solidFill>
              <a:srgbClr val="A8BF8A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65" name="Rectangle 57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8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B</a:t>
              </a:r>
              <a:r>
                <a:rPr lang="en-US" sz="1400" baseline="-390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1</a:t>
              </a:r>
            </a:p>
          </p:txBody>
        </p:sp>
      </p:grpSp>
      <p:grpSp>
        <p:nvGrpSpPr>
          <p:cNvPr id="43069" name="Group 61"/>
          <p:cNvGrpSpPr>
            <a:grpSpLocks/>
          </p:cNvGrpSpPr>
          <p:nvPr/>
        </p:nvGrpSpPr>
        <p:grpSpPr bwMode="auto">
          <a:xfrm>
            <a:off x="5145088" y="4481513"/>
            <a:ext cx="393700" cy="952500"/>
            <a:chOff x="0" y="0"/>
            <a:chExt cx="248" cy="600"/>
          </a:xfrm>
        </p:grpSpPr>
        <p:sp>
          <p:nvSpPr>
            <p:cNvPr id="43067" name="Rectangle 59"/>
            <p:cNvSpPr>
              <a:spLocks/>
            </p:cNvSpPr>
            <p:nvPr/>
          </p:nvSpPr>
          <p:spPr bwMode="auto">
            <a:xfrm>
              <a:off x="0" y="176"/>
              <a:ext cx="248" cy="248"/>
            </a:xfrm>
            <a:prstGeom prst="rect">
              <a:avLst/>
            </a:prstGeom>
            <a:solidFill>
              <a:srgbClr val="A8BF8A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68" name="Rectangle 60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pPr algn="l"/>
              <a:endParaRPr lang="en-US" sz="14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80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A</a:t>
              </a:r>
              <a:r>
                <a:rPr lang="en-US" sz="1400" baseline="-3900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1</a:t>
              </a:r>
            </a:p>
          </p:txBody>
        </p:sp>
      </p:grpSp>
      <p:grpSp>
        <p:nvGrpSpPr>
          <p:cNvPr id="43072" name="Group 64"/>
          <p:cNvGrpSpPr>
            <a:grpSpLocks/>
          </p:cNvGrpSpPr>
          <p:nvPr/>
        </p:nvGrpSpPr>
        <p:grpSpPr bwMode="auto">
          <a:xfrm>
            <a:off x="5635625" y="4481513"/>
            <a:ext cx="393700" cy="952500"/>
            <a:chOff x="0" y="0"/>
            <a:chExt cx="248" cy="600"/>
          </a:xfrm>
        </p:grpSpPr>
        <p:sp>
          <p:nvSpPr>
            <p:cNvPr id="43070" name="Rectangle 62"/>
            <p:cNvSpPr>
              <a:spLocks/>
            </p:cNvSpPr>
            <p:nvPr/>
          </p:nvSpPr>
          <p:spPr bwMode="auto">
            <a:xfrm>
              <a:off x="0" y="176"/>
              <a:ext cx="247" cy="248"/>
            </a:xfrm>
            <a:prstGeom prst="rect">
              <a:avLst/>
            </a:prstGeom>
            <a:solidFill>
              <a:srgbClr val="CADDBE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71" name="Rectangle 63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14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8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C</a:t>
              </a:r>
              <a:r>
                <a:rPr lang="en-US" sz="1400" baseline="-390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1</a:t>
              </a:r>
            </a:p>
          </p:txBody>
        </p:sp>
      </p:grpSp>
      <p:grpSp>
        <p:nvGrpSpPr>
          <p:cNvPr id="43075" name="Group 67"/>
          <p:cNvGrpSpPr>
            <a:grpSpLocks/>
          </p:cNvGrpSpPr>
          <p:nvPr/>
        </p:nvGrpSpPr>
        <p:grpSpPr bwMode="auto">
          <a:xfrm>
            <a:off x="1939925" y="5070475"/>
            <a:ext cx="393700" cy="952500"/>
            <a:chOff x="0" y="0"/>
            <a:chExt cx="248" cy="600"/>
          </a:xfrm>
        </p:grpSpPr>
        <p:sp>
          <p:nvSpPr>
            <p:cNvPr id="43073" name="Rectangle 65"/>
            <p:cNvSpPr>
              <a:spLocks/>
            </p:cNvSpPr>
            <p:nvPr/>
          </p:nvSpPr>
          <p:spPr bwMode="auto">
            <a:xfrm>
              <a:off x="0" y="176"/>
              <a:ext cx="248" cy="248"/>
            </a:xfrm>
            <a:prstGeom prst="rect">
              <a:avLst/>
            </a:prstGeom>
            <a:solidFill>
              <a:srgbClr val="A8BF8A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74" name="Rectangle 66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8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A</a:t>
              </a:r>
              <a:r>
                <a:rPr lang="en-US" sz="1400" baseline="-390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3</a:t>
              </a:r>
            </a:p>
          </p:txBody>
        </p:sp>
      </p:grpSp>
      <p:grpSp>
        <p:nvGrpSpPr>
          <p:cNvPr id="43078" name="Group 70"/>
          <p:cNvGrpSpPr>
            <a:grpSpLocks/>
          </p:cNvGrpSpPr>
          <p:nvPr/>
        </p:nvGrpSpPr>
        <p:grpSpPr bwMode="auto">
          <a:xfrm>
            <a:off x="2420938" y="5070475"/>
            <a:ext cx="393700" cy="952500"/>
            <a:chOff x="0" y="0"/>
            <a:chExt cx="248" cy="600"/>
          </a:xfrm>
        </p:grpSpPr>
        <p:sp>
          <p:nvSpPr>
            <p:cNvPr id="43076" name="Rectangle 68"/>
            <p:cNvSpPr>
              <a:spLocks/>
            </p:cNvSpPr>
            <p:nvPr/>
          </p:nvSpPr>
          <p:spPr bwMode="auto">
            <a:xfrm>
              <a:off x="0" y="176"/>
              <a:ext cx="248" cy="248"/>
            </a:xfrm>
            <a:prstGeom prst="rect">
              <a:avLst/>
            </a:prstGeom>
            <a:solidFill>
              <a:srgbClr val="CADDBE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77" name="Rectangle 69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8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B</a:t>
              </a:r>
              <a:r>
                <a:rPr lang="en-US" sz="1400" baseline="-390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3</a:t>
              </a:r>
            </a:p>
          </p:txBody>
        </p:sp>
      </p:grpSp>
      <p:grpSp>
        <p:nvGrpSpPr>
          <p:cNvPr id="43081" name="Group 73"/>
          <p:cNvGrpSpPr>
            <a:grpSpLocks/>
          </p:cNvGrpSpPr>
          <p:nvPr/>
        </p:nvGrpSpPr>
        <p:grpSpPr bwMode="auto">
          <a:xfrm>
            <a:off x="2908300" y="5070475"/>
            <a:ext cx="393700" cy="952500"/>
            <a:chOff x="0" y="0"/>
            <a:chExt cx="248" cy="600"/>
          </a:xfrm>
        </p:grpSpPr>
        <p:sp>
          <p:nvSpPr>
            <p:cNvPr id="43079" name="Rectangle 71"/>
            <p:cNvSpPr>
              <a:spLocks/>
            </p:cNvSpPr>
            <p:nvPr/>
          </p:nvSpPr>
          <p:spPr bwMode="auto">
            <a:xfrm>
              <a:off x="0" y="176"/>
              <a:ext cx="248" cy="248"/>
            </a:xfrm>
            <a:prstGeom prst="rect">
              <a:avLst/>
            </a:prstGeom>
            <a:solidFill>
              <a:srgbClr val="CADDBE"/>
            </a:solidFill>
            <a:ln w="12700" cap="flat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43080" name="Rectangle 72"/>
            <p:cNvSpPr>
              <a:spLocks/>
            </p:cNvSpPr>
            <p:nvPr/>
          </p:nvSpPr>
          <p:spPr bwMode="auto">
            <a:xfrm>
              <a:off x="0" y="0"/>
              <a:ext cx="24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50800" tIns="50800" bIns="50800" anchor="ctr"/>
            <a:lstStyle/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pPr algn="l"/>
              <a:endParaRPr lang="en-US" sz="1400" dirty="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  <a:sym typeface="Arial" charset="0"/>
              </a:endParaRPr>
            </a:p>
            <a:p>
              <a:endParaRPr lang="en-US" sz="8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endParaRPr lang="en-US" sz="4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endParaRPr>
            </a:p>
            <a:p>
              <a:r>
                <a:rPr lang="en-US" sz="14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C</a:t>
              </a:r>
              <a:r>
                <a:rPr lang="en-US" sz="1400" baseline="-39000" dirty="0">
                  <a:solidFill>
                    <a:schemeClr val="tx1"/>
                  </a:solidFill>
                  <a:latin typeface="Arial Bold" charset="0"/>
                  <a:ea typeface="ＭＳ Ｐゴシック" charset="0"/>
                  <a:cs typeface="Arial Bold" charset="0"/>
                  <a:sym typeface="Arial Bold" charset="0"/>
                </a:rPr>
                <a:t>3</a:t>
              </a:r>
            </a:p>
          </p:txBody>
        </p:sp>
      </p:grpSp>
      <p:grpSp>
        <p:nvGrpSpPr>
          <p:cNvPr id="43107" name="Group 99"/>
          <p:cNvGrpSpPr>
            <a:grpSpLocks/>
          </p:cNvGrpSpPr>
          <p:nvPr/>
        </p:nvGrpSpPr>
        <p:grpSpPr bwMode="auto">
          <a:xfrm>
            <a:off x="7256463" y="4349750"/>
            <a:ext cx="1646237" cy="1673225"/>
            <a:chOff x="0" y="0"/>
            <a:chExt cx="1037" cy="1054"/>
          </a:xfrm>
        </p:grpSpPr>
        <p:grpSp>
          <p:nvGrpSpPr>
            <p:cNvPr id="43086" name="Group 78"/>
            <p:cNvGrpSpPr>
              <a:grpSpLocks/>
            </p:cNvGrpSpPr>
            <p:nvPr/>
          </p:nvGrpSpPr>
          <p:grpSpPr bwMode="auto">
            <a:xfrm>
              <a:off x="0" y="0"/>
              <a:ext cx="1037" cy="1036"/>
              <a:chOff x="0" y="0"/>
              <a:chExt cx="1037" cy="1036"/>
            </a:xfrm>
          </p:grpSpPr>
          <p:sp>
            <p:nvSpPr>
              <p:cNvPr id="43082" name="AutoShape 74"/>
              <p:cNvSpPr>
                <a:spLocks/>
              </p:cNvSpPr>
              <p:nvPr/>
            </p:nvSpPr>
            <p:spPr bwMode="auto">
              <a:xfrm>
                <a:off x="0" y="0"/>
                <a:ext cx="1037" cy="1036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5" y="0"/>
                      <a:pt x="0" y="709"/>
                      <a:pt x="0" y="1583"/>
                    </a:cubicBezTo>
                    <a:lnTo>
                      <a:pt x="0" y="20017"/>
                    </a:lnTo>
                    <a:cubicBezTo>
                      <a:pt x="0" y="20891"/>
                      <a:pt x="4835" y="21600"/>
                      <a:pt x="10800" y="21600"/>
                    </a:cubicBezTo>
                    <a:cubicBezTo>
                      <a:pt x="16765" y="21600"/>
                      <a:pt x="21600" y="20891"/>
                      <a:pt x="21600" y="20017"/>
                    </a:cubicBezTo>
                    <a:lnTo>
                      <a:pt x="21600" y="1583"/>
                    </a:lnTo>
                    <a:cubicBezTo>
                      <a:pt x="21600" y="709"/>
                      <a:pt x="16765" y="0"/>
                      <a:pt x="10800" y="0"/>
                    </a:cubicBezTo>
                    <a:close/>
                    <a:moveTo>
                      <a:pt x="10800" y="0"/>
                    </a:moveTo>
                  </a:path>
                </a:pathLst>
              </a:custGeom>
              <a:solidFill>
                <a:srgbClr val="8AC6CD"/>
              </a:solidFill>
              <a:ln w="3810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  <p:sp>
            <p:nvSpPr>
              <p:cNvPr id="43083" name="AutoShape 75"/>
              <p:cNvSpPr>
                <a:spLocks/>
              </p:cNvSpPr>
              <p:nvPr/>
            </p:nvSpPr>
            <p:spPr bwMode="auto">
              <a:xfrm>
                <a:off x="0" y="0"/>
                <a:ext cx="1037" cy="151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5" y="0"/>
                      <a:pt x="0" y="4835"/>
                      <a:pt x="0" y="10800"/>
                    </a:cubicBezTo>
                    <a:cubicBezTo>
                      <a:pt x="0" y="16765"/>
                      <a:pt x="4835" y="21600"/>
                      <a:pt x="10800" y="21600"/>
                    </a:cubicBezTo>
                    <a:cubicBezTo>
                      <a:pt x="16765" y="21600"/>
                      <a:pt x="21600" y="16765"/>
                      <a:pt x="21600" y="10800"/>
                    </a:cubicBezTo>
                    <a:cubicBezTo>
                      <a:pt x="21600" y="4835"/>
                      <a:pt x="16765" y="0"/>
                      <a:pt x="10800" y="0"/>
                    </a:cubicBezTo>
                    <a:close/>
                    <a:moveTo>
                      <a:pt x="10800" y="0"/>
                    </a:moveTo>
                  </a:path>
                </a:pathLst>
              </a:custGeom>
              <a:solidFill>
                <a:srgbClr val="A1D1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38100" cap="flat">
                    <a:solidFill>
                      <a:schemeClr val="tx1"/>
                    </a:solidFill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  <p:sp>
            <p:nvSpPr>
              <p:cNvPr id="43084" name="AutoShape 76"/>
              <p:cNvSpPr>
                <a:spLocks/>
              </p:cNvSpPr>
              <p:nvPr/>
            </p:nvSpPr>
            <p:spPr bwMode="auto">
              <a:xfrm>
                <a:off x="0" y="75"/>
                <a:ext cx="1037" cy="76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0" y="11929"/>
                      <a:pt x="4835" y="21600"/>
                      <a:pt x="10800" y="21600"/>
                    </a:cubicBezTo>
                    <a:cubicBezTo>
                      <a:pt x="16765" y="21600"/>
                      <a:pt x="21600" y="11929"/>
                      <a:pt x="21600" y="0"/>
                    </a:cubicBezTo>
                  </a:path>
                </a:pathLst>
              </a:custGeom>
              <a:noFill/>
              <a:ln w="38100" cap="flat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  <p:sp>
            <p:nvSpPr>
              <p:cNvPr id="43085" name="Rectangle 77"/>
              <p:cNvSpPr>
                <a:spLocks/>
              </p:cNvSpPr>
              <p:nvPr/>
            </p:nvSpPr>
            <p:spPr bwMode="auto">
              <a:xfrm>
                <a:off x="518" y="151"/>
                <a:ext cx="0" cy="2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/>
              <a:p>
                <a:endParaRPr lang="en-US" dirty="0">
                  <a:latin typeface="Arial"/>
                </a:endParaRPr>
              </a:p>
            </p:txBody>
          </p:sp>
        </p:grpSp>
        <p:grpSp>
          <p:nvGrpSpPr>
            <p:cNvPr id="43096" name="Group 88"/>
            <p:cNvGrpSpPr>
              <a:grpSpLocks/>
            </p:cNvGrpSpPr>
            <p:nvPr/>
          </p:nvGrpSpPr>
          <p:grpSpPr bwMode="auto">
            <a:xfrm>
              <a:off x="89" y="454"/>
              <a:ext cx="858" cy="600"/>
              <a:chOff x="0" y="0"/>
              <a:chExt cx="858" cy="600"/>
            </a:xfrm>
          </p:grpSpPr>
          <p:grpSp>
            <p:nvGrpSpPr>
              <p:cNvPr id="43089" name="Group 81"/>
              <p:cNvGrpSpPr>
                <a:grpSpLocks/>
              </p:cNvGrpSpPr>
              <p:nvPr/>
            </p:nvGrpSpPr>
            <p:grpSpPr bwMode="auto">
              <a:xfrm>
                <a:off x="0" y="0"/>
                <a:ext cx="248" cy="600"/>
                <a:chOff x="0" y="0"/>
                <a:chExt cx="248" cy="600"/>
              </a:xfrm>
            </p:grpSpPr>
            <p:sp>
              <p:nvSpPr>
                <p:cNvPr id="43087" name="Rectangle 79"/>
                <p:cNvSpPr>
                  <a:spLocks/>
                </p:cNvSpPr>
                <p:nvPr/>
              </p:nvSpPr>
              <p:spPr bwMode="auto">
                <a:xfrm>
                  <a:off x="0" y="176"/>
                  <a:ext cx="247" cy="248"/>
                </a:xfrm>
                <a:prstGeom prst="rect">
                  <a:avLst/>
                </a:prstGeom>
                <a:solidFill>
                  <a:srgbClr val="A8BF8A"/>
                </a:solidFill>
                <a:ln w="12700" cap="flat">
                  <a:solidFill>
                    <a:srgbClr val="808080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en-US" dirty="0">
                    <a:latin typeface="Arial"/>
                  </a:endParaRPr>
                </a:p>
              </p:txBody>
            </p:sp>
            <p:sp>
              <p:nvSpPr>
                <p:cNvPr id="43088" name="Rectangle 80"/>
                <p:cNvSpPr>
                  <a:spLocks/>
                </p:cNvSpPr>
                <p:nvPr/>
              </p:nvSpPr>
              <p:spPr bwMode="auto">
                <a:xfrm>
                  <a:off x="0" y="0"/>
                  <a:ext cx="248" cy="6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flat">
                      <a:solidFill>
                        <a:srgbClr val="000000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50800" tIns="50800" bIns="50800" anchor="ctr"/>
                <a:lstStyle/>
                <a:p>
                  <a:pPr algn="l"/>
                  <a:endParaRPr lang="en-US" sz="1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Arial" charset="0"/>
                    <a:sym typeface="Arial" charset="0"/>
                  </a:endParaRPr>
                </a:p>
                <a:p>
                  <a:pPr algn="l"/>
                  <a:endParaRPr lang="en-US" sz="1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Arial" charset="0"/>
                    <a:sym typeface="Arial" charset="0"/>
                  </a:endParaRPr>
                </a:p>
                <a:p>
                  <a:endParaRPr lang="en-US" sz="8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endParaRPr lang="en-US" sz="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r>
                    <a:rPr lang="en-US" sz="14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A</a:t>
                  </a:r>
                  <a:r>
                    <a:rPr lang="en-US" sz="1400" baseline="-390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1</a:t>
                  </a:r>
                </a:p>
              </p:txBody>
            </p:sp>
          </p:grpSp>
          <p:grpSp>
            <p:nvGrpSpPr>
              <p:cNvPr id="43092" name="Group 84"/>
              <p:cNvGrpSpPr>
                <a:grpSpLocks/>
              </p:cNvGrpSpPr>
              <p:nvPr/>
            </p:nvGrpSpPr>
            <p:grpSpPr bwMode="auto">
              <a:xfrm>
                <a:off x="303" y="0"/>
                <a:ext cx="248" cy="600"/>
                <a:chOff x="0" y="0"/>
                <a:chExt cx="248" cy="600"/>
              </a:xfrm>
            </p:grpSpPr>
            <p:sp>
              <p:nvSpPr>
                <p:cNvPr id="43090" name="Rectangle 82"/>
                <p:cNvSpPr>
                  <a:spLocks/>
                </p:cNvSpPr>
                <p:nvPr/>
              </p:nvSpPr>
              <p:spPr bwMode="auto">
                <a:xfrm>
                  <a:off x="0" y="176"/>
                  <a:ext cx="247" cy="248"/>
                </a:xfrm>
                <a:prstGeom prst="rect">
                  <a:avLst/>
                </a:prstGeom>
                <a:solidFill>
                  <a:srgbClr val="CADDBE"/>
                </a:solidFill>
                <a:ln w="12700" cap="flat">
                  <a:solidFill>
                    <a:srgbClr val="808080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en-US" dirty="0">
                    <a:latin typeface="Arial"/>
                  </a:endParaRPr>
                </a:p>
              </p:txBody>
            </p:sp>
            <p:sp>
              <p:nvSpPr>
                <p:cNvPr id="43091" name="Rectangle 83"/>
                <p:cNvSpPr>
                  <a:spLocks/>
                </p:cNvSpPr>
                <p:nvPr/>
              </p:nvSpPr>
              <p:spPr bwMode="auto">
                <a:xfrm>
                  <a:off x="0" y="0"/>
                  <a:ext cx="248" cy="6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flat">
                      <a:solidFill>
                        <a:srgbClr val="000000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50800" tIns="50800" bIns="50800" anchor="ctr"/>
                <a:lstStyle/>
                <a:p>
                  <a:pPr algn="l"/>
                  <a:endParaRPr lang="en-US" sz="1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Arial" charset="0"/>
                    <a:sym typeface="Arial" charset="0"/>
                  </a:endParaRPr>
                </a:p>
                <a:p>
                  <a:pPr algn="l"/>
                  <a:endParaRPr lang="en-US" sz="1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Arial" charset="0"/>
                    <a:sym typeface="Arial" charset="0"/>
                  </a:endParaRPr>
                </a:p>
                <a:p>
                  <a:endParaRPr lang="en-US" sz="8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endParaRPr lang="en-US" sz="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r>
                    <a:rPr lang="en-US" sz="14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B</a:t>
                  </a:r>
                  <a:r>
                    <a:rPr lang="en-US" sz="1400" baseline="-390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1</a:t>
                  </a:r>
                </a:p>
              </p:txBody>
            </p:sp>
          </p:grpSp>
          <p:grpSp>
            <p:nvGrpSpPr>
              <p:cNvPr id="43095" name="Group 87"/>
              <p:cNvGrpSpPr>
                <a:grpSpLocks/>
              </p:cNvGrpSpPr>
              <p:nvPr/>
            </p:nvGrpSpPr>
            <p:grpSpPr bwMode="auto">
              <a:xfrm>
                <a:off x="610" y="0"/>
                <a:ext cx="248" cy="600"/>
                <a:chOff x="0" y="0"/>
                <a:chExt cx="248" cy="600"/>
              </a:xfrm>
            </p:grpSpPr>
            <p:sp>
              <p:nvSpPr>
                <p:cNvPr id="43093" name="Rectangle 85"/>
                <p:cNvSpPr>
                  <a:spLocks/>
                </p:cNvSpPr>
                <p:nvPr/>
              </p:nvSpPr>
              <p:spPr bwMode="auto">
                <a:xfrm>
                  <a:off x="0" y="176"/>
                  <a:ext cx="247" cy="248"/>
                </a:xfrm>
                <a:prstGeom prst="rect">
                  <a:avLst/>
                </a:prstGeom>
                <a:solidFill>
                  <a:srgbClr val="CADDBE"/>
                </a:solidFill>
                <a:ln w="12700" cap="flat">
                  <a:solidFill>
                    <a:srgbClr val="808080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en-US" dirty="0">
                    <a:latin typeface="Arial"/>
                  </a:endParaRPr>
                </a:p>
              </p:txBody>
            </p:sp>
            <p:sp>
              <p:nvSpPr>
                <p:cNvPr id="43094" name="Rectangle 86"/>
                <p:cNvSpPr>
                  <a:spLocks/>
                </p:cNvSpPr>
                <p:nvPr/>
              </p:nvSpPr>
              <p:spPr bwMode="auto">
                <a:xfrm>
                  <a:off x="0" y="0"/>
                  <a:ext cx="248" cy="6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flat">
                      <a:solidFill>
                        <a:srgbClr val="000000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50800" tIns="50800" bIns="50800" anchor="ctr"/>
                <a:lstStyle/>
                <a:p>
                  <a:pPr algn="l"/>
                  <a:endParaRPr lang="en-US" sz="1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Arial" charset="0"/>
                    <a:sym typeface="Arial" charset="0"/>
                  </a:endParaRPr>
                </a:p>
                <a:p>
                  <a:pPr algn="l"/>
                  <a:endParaRPr lang="en-US" sz="1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Arial" charset="0"/>
                    <a:sym typeface="Arial" charset="0"/>
                  </a:endParaRPr>
                </a:p>
                <a:p>
                  <a:endParaRPr lang="en-US" sz="8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endParaRPr lang="en-US" sz="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r>
                    <a:rPr lang="en-US" sz="14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C</a:t>
                  </a:r>
                  <a:r>
                    <a:rPr lang="en-US" sz="1400" baseline="-390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1</a:t>
                  </a:r>
                </a:p>
              </p:txBody>
            </p:sp>
          </p:grpSp>
        </p:grpSp>
        <p:grpSp>
          <p:nvGrpSpPr>
            <p:cNvPr id="43106" name="Group 98"/>
            <p:cNvGrpSpPr>
              <a:grpSpLocks/>
            </p:cNvGrpSpPr>
            <p:nvPr/>
          </p:nvGrpSpPr>
          <p:grpSpPr bwMode="auto">
            <a:xfrm>
              <a:off x="84" y="83"/>
              <a:ext cx="869" cy="600"/>
              <a:chOff x="0" y="0"/>
              <a:chExt cx="869" cy="600"/>
            </a:xfrm>
          </p:grpSpPr>
          <p:grpSp>
            <p:nvGrpSpPr>
              <p:cNvPr id="43099" name="Group 91"/>
              <p:cNvGrpSpPr>
                <a:grpSpLocks/>
              </p:cNvGrpSpPr>
              <p:nvPr/>
            </p:nvGrpSpPr>
            <p:grpSpPr bwMode="auto">
              <a:xfrm>
                <a:off x="0" y="0"/>
                <a:ext cx="248" cy="600"/>
                <a:chOff x="0" y="0"/>
                <a:chExt cx="248" cy="600"/>
              </a:xfrm>
            </p:grpSpPr>
            <p:sp>
              <p:nvSpPr>
                <p:cNvPr id="43097" name="Rectangle 89"/>
                <p:cNvSpPr>
                  <a:spLocks/>
                </p:cNvSpPr>
                <p:nvPr/>
              </p:nvSpPr>
              <p:spPr bwMode="auto">
                <a:xfrm>
                  <a:off x="0" y="176"/>
                  <a:ext cx="247" cy="248"/>
                </a:xfrm>
                <a:prstGeom prst="rect">
                  <a:avLst/>
                </a:prstGeom>
                <a:solidFill>
                  <a:srgbClr val="A8BF8A"/>
                </a:solidFill>
                <a:ln w="12700" cap="flat">
                  <a:solidFill>
                    <a:srgbClr val="808080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en-US" dirty="0">
                    <a:latin typeface="Arial"/>
                  </a:endParaRPr>
                </a:p>
              </p:txBody>
            </p:sp>
            <p:sp>
              <p:nvSpPr>
                <p:cNvPr id="43098" name="Rectangle 90"/>
                <p:cNvSpPr>
                  <a:spLocks/>
                </p:cNvSpPr>
                <p:nvPr/>
              </p:nvSpPr>
              <p:spPr bwMode="auto">
                <a:xfrm>
                  <a:off x="0" y="0"/>
                  <a:ext cx="248" cy="6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flat">
                      <a:solidFill>
                        <a:srgbClr val="000000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50800" tIns="50800" bIns="50800" anchor="ctr"/>
                <a:lstStyle/>
                <a:p>
                  <a:pPr algn="l"/>
                  <a:endParaRPr lang="en-US" sz="1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Arial" charset="0"/>
                    <a:sym typeface="Arial" charset="0"/>
                  </a:endParaRPr>
                </a:p>
                <a:p>
                  <a:pPr algn="l"/>
                  <a:endParaRPr lang="en-US" sz="1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Arial" charset="0"/>
                    <a:sym typeface="Arial" charset="0"/>
                  </a:endParaRPr>
                </a:p>
                <a:p>
                  <a:endParaRPr lang="en-US" sz="8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endParaRPr lang="en-US" sz="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r>
                    <a:rPr lang="en-US" sz="14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B</a:t>
                  </a:r>
                  <a:r>
                    <a:rPr lang="en-US" sz="1400" baseline="-390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3</a:t>
                  </a:r>
                </a:p>
              </p:txBody>
            </p:sp>
          </p:grpSp>
          <p:grpSp>
            <p:nvGrpSpPr>
              <p:cNvPr id="43102" name="Group 94"/>
              <p:cNvGrpSpPr>
                <a:grpSpLocks/>
              </p:cNvGrpSpPr>
              <p:nvPr/>
            </p:nvGrpSpPr>
            <p:grpSpPr bwMode="auto">
              <a:xfrm>
                <a:off x="307" y="0"/>
                <a:ext cx="248" cy="600"/>
                <a:chOff x="0" y="0"/>
                <a:chExt cx="248" cy="600"/>
              </a:xfrm>
            </p:grpSpPr>
            <p:sp>
              <p:nvSpPr>
                <p:cNvPr id="43100" name="Rectangle 92"/>
                <p:cNvSpPr>
                  <a:spLocks/>
                </p:cNvSpPr>
                <p:nvPr/>
              </p:nvSpPr>
              <p:spPr bwMode="auto">
                <a:xfrm>
                  <a:off x="0" y="176"/>
                  <a:ext cx="247" cy="248"/>
                </a:xfrm>
                <a:prstGeom prst="rect">
                  <a:avLst/>
                </a:prstGeom>
                <a:solidFill>
                  <a:srgbClr val="A8BF8A"/>
                </a:solidFill>
                <a:ln w="12700" cap="flat">
                  <a:solidFill>
                    <a:srgbClr val="808080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en-US" dirty="0">
                    <a:latin typeface="Arial"/>
                  </a:endParaRPr>
                </a:p>
              </p:txBody>
            </p:sp>
            <p:sp>
              <p:nvSpPr>
                <p:cNvPr id="43101" name="Rectangle 93"/>
                <p:cNvSpPr>
                  <a:spLocks/>
                </p:cNvSpPr>
                <p:nvPr/>
              </p:nvSpPr>
              <p:spPr bwMode="auto">
                <a:xfrm>
                  <a:off x="0" y="0"/>
                  <a:ext cx="248" cy="6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flat">
                      <a:solidFill>
                        <a:srgbClr val="000000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50800" tIns="50800" bIns="50800" anchor="ctr"/>
                <a:lstStyle/>
                <a:p>
                  <a:pPr algn="l"/>
                  <a:endParaRPr lang="en-US" sz="1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Arial" charset="0"/>
                    <a:sym typeface="Arial" charset="0"/>
                  </a:endParaRPr>
                </a:p>
                <a:p>
                  <a:pPr algn="l"/>
                  <a:endParaRPr lang="en-US" sz="1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Arial" charset="0"/>
                    <a:sym typeface="Arial" charset="0"/>
                  </a:endParaRPr>
                </a:p>
                <a:p>
                  <a:endParaRPr lang="en-US" sz="8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endParaRPr lang="en-US" sz="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r>
                    <a:rPr lang="en-US" sz="14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A</a:t>
                  </a:r>
                  <a:r>
                    <a:rPr lang="en-US" sz="1400" baseline="-390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3</a:t>
                  </a:r>
                </a:p>
              </p:txBody>
            </p:sp>
          </p:grpSp>
          <p:grpSp>
            <p:nvGrpSpPr>
              <p:cNvPr id="43105" name="Group 97"/>
              <p:cNvGrpSpPr>
                <a:grpSpLocks/>
              </p:cNvGrpSpPr>
              <p:nvPr/>
            </p:nvGrpSpPr>
            <p:grpSpPr bwMode="auto">
              <a:xfrm>
                <a:off x="621" y="0"/>
                <a:ext cx="248" cy="600"/>
                <a:chOff x="0" y="0"/>
                <a:chExt cx="248" cy="600"/>
              </a:xfrm>
            </p:grpSpPr>
            <p:sp>
              <p:nvSpPr>
                <p:cNvPr id="43103" name="Rectangle 95"/>
                <p:cNvSpPr>
                  <a:spLocks/>
                </p:cNvSpPr>
                <p:nvPr/>
              </p:nvSpPr>
              <p:spPr bwMode="auto">
                <a:xfrm>
                  <a:off x="0" y="176"/>
                  <a:ext cx="247" cy="248"/>
                </a:xfrm>
                <a:prstGeom prst="rect">
                  <a:avLst/>
                </a:prstGeom>
                <a:solidFill>
                  <a:srgbClr val="CADDBE"/>
                </a:solidFill>
                <a:ln w="12700" cap="flat">
                  <a:solidFill>
                    <a:srgbClr val="808080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en-US" dirty="0">
                    <a:latin typeface="Arial"/>
                  </a:endParaRPr>
                </a:p>
              </p:txBody>
            </p:sp>
            <p:sp>
              <p:nvSpPr>
                <p:cNvPr id="43104" name="Rectangle 96"/>
                <p:cNvSpPr>
                  <a:spLocks/>
                </p:cNvSpPr>
                <p:nvPr/>
              </p:nvSpPr>
              <p:spPr bwMode="auto">
                <a:xfrm>
                  <a:off x="0" y="0"/>
                  <a:ext cx="248" cy="6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flat">
                      <a:solidFill>
                        <a:srgbClr val="000000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50800" tIns="50800" bIns="50800" anchor="ctr"/>
                <a:lstStyle/>
                <a:p>
                  <a:pPr algn="l"/>
                  <a:endParaRPr lang="en-US" sz="1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Arial" charset="0"/>
                    <a:sym typeface="Arial" charset="0"/>
                  </a:endParaRPr>
                </a:p>
                <a:p>
                  <a:endParaRPr lang="en-US" sz="1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endParaRPr lang="en-US" sz="8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endParaRPr lang="en-US" sz="400">
                    <a:solidFill>
                      <a:schemeClr val="tx1"/>
                    </a:solidFill>
                    <a:latin typeface="Arial Bold" charset="0"/>
                    <a:ea typeface="ＭＳ Ｐゴシック" charset="0"/>
                    <a:cs typeface="Arial Bold" charset="0"/>
                    <a:sym typeface="Arial Bold" charset="0"/>
                  </a:endParaRPr>
                </a:p>
                <a:p>
                  <a:r>
                    <a:rPr lang="en-US" sz="14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C</a:t>
                  </a:r>
                  <a:r>
                    <a:rPr lang="en-US" sz="1400" baseline="-39000">
                      <a:solidFill>
                        <a:schemeClr val="tx1"/>
                      </a:solidFill>
                      <a:latin typeface="Arial Bold" charset="0"/>
                      <a:ea typeface="ＭＳ Ｐゴシック" charset="0"/>
                      <a:cs typeface="Arial Bold" charset="0"/>
                      <a:sym typeface="Arial Bold" charset="0"/>
                    </a:rPr>
                    <a:t>3</a:t>
                  </a:r>
                </a:p>
              </p:txBody>
            </p:sp>
          </p:grpSp>
        </p:grpSp>
      </p:grpSp>
      <p:sp>
        <p:nvSpPr>
          <p:cNvPr id="43108" name="Rectangle 100"/>
          <p:cNvSpPr>
            <a:spLocks/>
          </p:cNvSpPr>
          <p:nvPr/>
        </p:nvSpPr>
        <p:spPr bwMode="auto">
          <a:xfrm>
            <a:off x="584200" y="6324084"/>
            <a:ext cx="41421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marL="695325" indent="-339725" algn="l">
              <a:spcBef>
                <a:spcPts val="1800"/>
              </a:spcBef>
              <a:buSzPct val="66000"/>
              <a:buFontTx/>
              <a:buBlip>
                <a:blip r:embed="rId3"/>
              </a:buBlip>
            </a:pPr>
            <a:r>
              <a:rPr lang="en-US" sz="2400" dirty="0">
                <a:solidFill>
                  <a:schemeClr val="tx1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Lau &amp; Madden, VLDB 2006.</a:t>
            </a:r>
          </a:p>
        </p:txBody>
      </p:sp>
      <p:graphicFrame>
        <p:nvGraphicFramePr>
          <p:cNvPr id="43109" name="Group 101"/>
          <p:cNvGraphicFramePr>
            <a:graphicFrameLocks noGrp="1"/>
          </p:cNvGraphicFramePr>
          <p:nvPr/>
        </p:nvGraphicFramePr>
        <p:xfrm>
          <a:off x="241300" y="4686300"/>
          <a:ext cx="1320800" cy="304800"/>
        </p:xfrm>
        <a:graphic>
          <a:graphicData uri="http://schemas.openxmlformats.org/drawingml/2006/table">
            <a:tbl>
              <a:tblPr/>
              <a:tblGrid>
                <a:gridCol w="439738"/>
                <a:gridCol w="441325"/>
                <a:gridCol w="439737"/>
              </a:tblGrid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</a:t>
                      </a:r>
                      <a:r>
                        <a:rPr kumimoji="0" lang="en-US" sz="1800" b="1" i="0" u="none" strike="noStrike" cap="none" normalizeH="0" baseline="-6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DB66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</a:t>
                      </a:r>
                      <a:r>
                        <a:rPr kumimoji="0" lang="en-US" sz="1800" b="1" i="0" u="none" strike="noStrike" cap="none" normalizeH="0" baseline="-6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2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DB66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</a:t>
                      </a:r>
                      <a:r>
                        <a:rPr kumimoji="0" lang="en-US" sz="1800" b="1" i="0" u="none" strike="noStrike" cap="none" normalizeH="0" baseline="-6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DB66F">
                        <a:alpha val="95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123" name="Group 115"/>
          <p:cNvGraphicFramePr>
            <a:graphicFrameLocks noGrp="1"/>
          </p:cNvGraphicFramePr>
          <p:nvPr/>
        </p:nvGraphicFramePr>
        <p:xfrm>
          <a:off x="241300" y="5118100"/>
          <a:ext cx="1319213" cy="304800"/>
        </p:xfrm>
        <a:graphic>
          <a:graphicData uri="http://schemas.openxmlformats.org/drawingml/2006/table">
            <a:tbl>
              <a:tblPr/>
              <a:tblGrid>
                <a:gridCol w="439738"/>
                <a:gridCol w="439737"/>
                <a:gridCol w="439738"/>
              </a:tblGrid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B</a:t>
                      </a:r>
                      <a:r>
                        <a:rPr kumimoji="0" lang="en-US" sz="1800" b="1" i="0" u="none" strike="noStrike" cap="none" normalizeH="0" baseline="-6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6D9AB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B</a:t>
                      </a:r>
                      <a:r>
                        <a:rPr kumimoji="0" lang="en-US" sz="1800" b="1" i="0" u="none" strike="noStrike" cap="none" normalizeH="0" baseline="-6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2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DB66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B</a:t>
                      </a:r>
                      <a:r>
                        <a:rPr kumimoji="0" lang="en-US" sz="1800" b="1" i="0" u="none" strike="noStrike" cap="none" normalizeH="0" baseline="-6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DB66F">
                        <a:alpha val="95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137" name="Group 129"/>
          <p:cNvGraphicFramePr>
            <a:graphicFrameLocks noGrp="1"/>
          </p:cNvGraphicFramePr>
          <p:nvPr/>
        </p:nvGraphicFramePr>
        <p:xfrm>
          <a:off x="241300" y="5549900"/>
          <a:ext cx="1295400" cy="304800"/>
        </p:xfrm>
        <a:graphic>
          <a:graphicData uri="http://schemas.openxmlformats.org/drawingml/2006/table">
            <a:tbl>
              <a:tblPr/>
              <a:tblGrid>
                <a:gridCol w="431800"/>
                <a:gridCol w="431800"/>
                <a:gridCol w="431800"/>
              </a:tblGrid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C</a:t>
                      </a:r>
                      <a:r>
                        <a:rPr kumimoji="0" lang="en-US" sz="1800" b="1" i="0" u="none" strike="noStrike" cap="none" normalizeH="0" baseline="-6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6D9AB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C</a:t>
                      </a:r>
                      <a:r>
                        <a:rPr kumimoji="0" lang="en-US" sz="1800" b="1" i="0" u="none" strike="noStrike" cap="none" normalizeH="0" baseline="-6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2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6D9AB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C</a:t>
                      </a:r>
                      <a:r>
                        <a:rPr kumimoji="0" lang="en-US" sz="1800" b="1" i="0" u="none" strike="noStrike" cap="none" normalizeH="0" baseline="-6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6D9AB">
                        <a:alpha val="95000"/>
                      </a:srgbClr>
                    </a:solidFill>
                  </a:tcPr>
                </a:tc>
              </a:tr>
            </a:tbl>
          </a:graphicData>
        </a:graphic>
      </p:graphicFrame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2798"/>
    </mc:Choice>
    <mc:Fallback>
      <p:transition xmlns:p14="http://schemas.microsoft.com/office/powerpoint/2010/main" advTm="1279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43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3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3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-0.0500*(ppt_x*0.9511+(1-ppt_y)*0.3090)"/>
                                          </p:val>
                                        </p:tav>
                                        <p:tav tm="10000">
                                          <p:val>
                                            <p:strVal val="ppt_x+-0.1000*(ppt_x*0.8090+(1-ppt_y)*0.5878)"/>
                                          </p:val>
                                        </p:tav>
                                        <p:tav tm="15000">
                                          <p:val>
                                            <p:strVal val="ppt_x+-0.1500*(ppt_x*0.5878+(1-ppt_y)*0.8090)"/>
                                          </p:val>
                                        </p:tav>
                                        <p:tav tm="20000">
                                          <p:val>
                                            <p:strVal val="ppt_x+-0.2000*(ppt_x*0.3090+(1-ppt_y)*0.9511)"/>
                                          </p:val>
                                        </p:tav>
                                        <p:tav tm="25000">
                                          <p:val>
                                            <p:strVal val="ppt_x+-0.2500*(ppt_x*-0.0000+(1-ppt_y)*1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x+-0.3000*(ppt_x*-0.3090+(1-ppt_y)*0.9511)"/>
                                          </p:val>
                                        </p:tav>
                                        <p:tav tm="35000">
                                          <p:val>
                                            <p:strVal val="ppt_x+-0.3500*(ppt_x*-0.5878+(1-ppt_y)*0.8090)"/>
                                          </p:val>
                                        </p:tav>
                                        <p:tav tm="40000">
                                          <p:val>
                                            <p:strVal val="ppt_x+-0.4000*(ppt_x*-0.8090+(1-ppt_y)*0.5878)"/>
                                          </p:val>
                                        </p:tav>
                                        <p:tav tm="45000">
                                          <p:val>
                                            <p:strVal val="ppt_x+-0.4500*(ppt_x*-0.9511+(1-ppt_y)*0.3090)"/>
                                          </p:val>
                                        </p:tav>
                                        <p:tav tm="50000">
                                          <p:val>
                                            <p:strVal val="ppt_x+-0.5000*(ppt_x*-1.0000+(1-ppt_y)*-0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x+-0.5500*(ppt_x*-0.9511+(1-ppt_y)*-0.3090)"/>
                                          </p:val>
                                        </p:tav>
                                        <p:tav tm="60000">
                                          <p:val>
                                            <p:strVal val="ppt_x+-0.6000*(ppt_x*-0.8090+(1-ppt_y)*-0.5878)"/>
                                          </p:val>
                                        </p:tav>
                                        <p:tav tm="65000">
                                          <p:val>
                                            <p:strVal val="ppt_x+-0.6500*(ppt_x*-0.5878+(1-ppt_y)*-0.8090)"/>
                                          </p:val>
                                        </p:tav>
                                        <p:tav tm="70000">
                                          <p:val>
                                            <p:strVal val="ppt_x+-0.7000*(ppt_x*-0.3090+(1-ppt_y)*-0.9511)"/>
                                          </p:val>
                                        </p:tav>
                                        <p:tav tm="75000">
                                          <p:val>
                                            <p:strVal val="ppt_x+-0.7500*(ppt_x*0.0000+(1-ppt_y)*-1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x+-0.8000*(ppt_x*0.3090+(1-ppt_y)*-0.9511)"/>
                                          </p:val>
                                        </p:tav>
                                        <p:tav tm="85000">
                                          <p:val>
                                            <p:strVal val="ppt_x+-0.8500*(ppt_x*0.5878+(1-ppt_y)*-0.8090)"/>
                                          </p:val>
                                        </p:tav>
                                        <p:tav tm="90000">
                                          <p:val>
                                            <p:strVal val="ppt_x+-0.9000*(ppt_x*0.8090+(1-ppt_y)*-0.5878)"/>
                                          </p:val>
                                        </p:tav>
                                        <p:tav tm="95000">
                                          <p:val>
                                            <p:strVal val="ppt_x+-0.9500*(ppt_x*0.9511+(1-ppt_y)*-0.3090)"/>
                                          </p:val>
                                        </p:tav>
                                        <p:tav tm="100000">
                                          <p:val>
                                            <p:strVal val="ppt_x+-1.0000*(ppt_x*1.0000+(1-ppt_y)*0.0000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43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-0.0500*(ppt_x*0.3090-(1-ppt_y)*0.9511)"/>
                                          </p:val>
                                        </p:tav>
                                        <p:tav tm="10000">
                                          <p:val>
                                            <p:strVal val="ppt_y+-0.1000*(ppt_x*0.5878-(1-ppt_y)*0.8090)"/>
                                          </p:val>
                                        </p:tav>
                                        <p:tav tm="15000">
                                          <p:val>
                                            <p:strVal val="ppt_y+-0.1500*(ppt_x*0.8090-(1-ppt_y)*0.5878)"/>
                                          </p:val>
                                        </p:tav>
                                        <p:tav tm="20000">
                                          <p:val>
                                            <p:strVal val="ppt_y+-0.2000*(ppt_x*0.9511-(1-ppt_y)*0.3090)"/>
                                          </p:val>
                                        </p:tav>
                                        <p:tav tm="25000">
                                          <p:val>
                                            <p:strVal val="ppt_y+-0.2500*(ppt_x*1.0000-(1-ppt_y)*-0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y+-0.3000*(ppt_x*0.9511-(1-ppt_y)*-0.3090)"/>
                                          </p:val>
                                        </p:tav>
                                        <p:tav tm="35000">
                                          <p:val>
                                            <p:strVal val="ppt_y+-0.3500*(ppt_x*0.8090-(1-ppt_y)*-0.5878)"/>
                                          </p:val>
                                        </p:tav>
                                        <p:tav tm="40000">
                                          <p:val>
                                            <p:strVal val="ppt_y+-0.4000*(ppt_x*0.5878-(1-ppt_y)*-0.8090)"/>
                                          </p:val>
                                        </p:tav>
                                        <p:tav tm="45000">
                                          <p:val>
                                            <p:strVal val="ppt_y+-0.4500*(ppt_x*0.3090-(1-ppt_y)*-0.9511)"/>
                                          </p:val>
                                        </p:tav>
                                        <p:tav tm="50000">
                                          <p:val>
                                            <p:strVal val="ppt_y+-0.5000*(ppt_x*-0.0000-(1-ppt_y)*-1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y+-0.5500*(ppt_x*-0.3090-(1-ppt_y)*-0.9511)"/>
                                          </p:val>
                                        </p:tav>
                                        <p:tav tm="60000">
                                          <p:val>
                                            <p:strVal val="ppt_y+-0.6000*(ppt_x*-0.5878-(1-ppt_y)*-0.8090)"/>
                                          </p:val>
                                        </p:tav>
                                        <p:tav tm="65000">
                                          <p:val>
                                            <p:strVal val="ppt_y+-0.6500*(ppt_x*-0.8090-(1-ppt_y)*-0.5878)"/>
                                          </p:val>
                                        </p:tav>
                                        <p:tav tm="70000">
                                          <p:val>
                                            <p:strVal val="ppt_y+-0.7000*(ppt_x*-0.9511-(1-ppt_y)*-0.3090)"/>
                                          </p:val>
                                        </p:tav>
                                        <p:tav tm="75000">
                                          <p:val>
                                            <p:strVal val="ppt_y+-0.7500*(ppt_x*-1.0000-(1-ppt_y)*0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y+-0.8000*(ppt_x*-0.9511-(1-ppt_y)*0.3090)"/>
                                          </p:val>
                                        </p:tav>
                                        <p:tav tm="85000">
                                          <p:val>
                                            <p:strVal val="ppt_y+-0.8500*(ppt_x*-0.8090-(1-ppt_y)*0.5878)"/>
                                          </p:val>
                                        </p:tav>
                                        <p:tav tm="90000">
                                          <p:val>
                                            <p:strVal val="ppt_y+-0.9000*(ppt_x*-0.5878-(1-ppt_y)*0.8090)"/>
                                          </p:val>
                                        </p:tav>
                                        <p:tav tm="95000">
                                          <p:val>
                                            <p:strVal val="ppt_y+-0.9500*(ppt_x*-0.3090-(1-ppt_y)*0.9511)"/>
                                          </p:val>
                                        </p:tav>
                                        <p:tav tm="100000">
                                          <p:val>
                                            <p:strVal val="ppt_y+-1.0000*(ppt_x*0.0000-(1-ppt_y)*1.0000)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30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30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3.7037E-6 L 0.64965 -0.08658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4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83" y="-432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4.81481E-6 L 0.55 -0.08889 " pathEditMode="relative" ptsTypes="AA">
                                      <p:cBhvr>
                                        <p:cTn id="22" dur="2000" fill="hold"/>
                                        <p:tgtEl>
                                          <p:spTgt spid="4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3.7037E-6 L 0.59375 -0.08658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30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688" y="-432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33333E-6 L 0.3526 0.08819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430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22" y="4398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-0.0007 L 0.24913 0.08819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430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444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3.33333E-6 L 0.29548 0.08819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430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74" y="4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4" presetClass="entr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4" dur="1000"/>
                                        <p:tgtEl>
                                          <p:spTgt spid="43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CA5A44-6801-4049-A7FE-ED05846CC866}" type="slidenum">
              <a:rPr lang="en-US"/>
              <a:pPr/>
              <a:t>11</a:t>
            </a:fld>
            <a:endParaRPr lang="en-US"/>
          </a:p>
        </p:txBody>
      </p:sp>
      <p:sp>
        <p:nvSpPr>
          <p:cNvPr id="63489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Commercial Benchmark</a:t>
            </a:r>
            <a:endParaRPr lang="en-US" dirty="0"/>
          </a:p>
        </p:txBody>
      </p:sp>
      <p:sp>
        <p:nvSpPr>
          <p:cNvPr id="63490" name="Rectangle 2"/>
          <p:cNvSpPr>
            <a:spLocks/>
          </p:cNvSpPr>
          <p:nvPr/>
        </p:nvSpPr>
        <p:spPr bwMode="auto">
          <a:xfrm>
            <a:off x="508000" y="5156200"/>
            <a:ext cx="5867400" cy="147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254000" indent="-254000" algn="l">
              <a:buSzPct val="77000"/>
              <a:buFontTx/>
              <a:buBlip>
                <a:blip r:embed="rId3"/>
              </a:buBlip>
            </a:pPr>
            <a:r>
              <a:rPr lang="en-US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Customer benchmark</a:t>
            </a:r>
          </a:p>
          <a:p>
            <a:pPr marL="254000" indent="-254000" algn="l">
              <a:buSzPct val="77000"/>
              <a:buFontTx/>
              <a:buBlip>
                <a:blip r:embed="rId3"/>
              </a:buBlip>
            </a:pPr>
            <a:r>
              <a:rPr lang="en-US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Mobile communications company</a:t>
            </a:r>
          </a:p>
          <a:p>
            <a:pPr marL="254000" indent="-254000" algn="l">
              <a:buSzPct val="77000"/>
              <a:buFontTx/>
              <a:buBlip>
                <a:blip r:embed="rId3"/>
              </a:buBlip>
            </a:pPr>
            <a:r>
              <a:rPr lang="en-US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20 TB of Call Detail Records</a:t>
            </a:r>
          </a:p>
          <a:p>
            <a:pPr marL="254000" indent="-254000" algn="l">
              <a:buSzPct val="77000"/>
              <a:buFontTx/>
              <a:buBlip>
                <a:blip r:embed="rId3"/>
              </a:buBlip>
            </a:pPr>
            <a:r>
              <a:rPr lang="en-US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On a 5-node cluster, each with:</a:t>
            </a:r>
          </a:p>
          <a:p>
            <a:pPr marL="254000" indent="-254000" algn="l">
              <a:buSzPct val="77000"/>
              <a:buFontTx/>
              <a:buBlip>
                <a:blip r:embed="rId3"/>
              </a:buBlip>
            </a:pPr>
            <a:r>
              <a:rPr lang="en-US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2x4-core CPUs, 8GB RAM, 7x146 GB HDDs</a:t>
            </a:r>
          </a:p>
        </p:txBody>
      </p:sp>
      <p:sp>
        <p:nvSpPr>
          <p:cNvPr id="63491" name="Rectangle 3"/>
          <p:cNvSpPr>
            <a:spLocks/>
          </p:cNvSpPr>
          <p:nvPr/>
        </p:nvSpPr>
        <p:spPr bwMode="auto">
          <a:xfrm>
            <a:off x="6019800" y="1752600"/>
            <a:ext cx="3454400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373063" indent="-373063" algn="l"/>
            <a:r>
              <a:rPr lang="en-US" sz="2000" b="1" u="sng" dirty="0" err="1" smtClean="0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Vertica</a:t>
            </a:r>
            <a:r>
              <a:rPr lang="en-US" sz="2000" b="1" u="sng" dirty="0" smtClean="0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 Performance</a:t>
            </a:r>
            <a:r>
              <a:rPr lang="en-US" sz="2000" b="1" dirty="0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:</a:t>
            </a:r>
          </a:p>
          <a:p>
            <a:pPr marL="373063" indent="-373063" algn="l"/>
            <a:r>
              <a:rPr lang="en-US" sz="2000" b="1" dirty="0" err="1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Avg</a:t>
            </a:r>
            <a:r>
              <a:rPr lang="en-US" sz="2000" b="1" dirty="0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 query time: </a:t>
            </a:r>
            <a:r>
              <a:rPr lang="en-US" sz="2000" b="1" dirty="0">
                <a:solidFill>
                  <a:srgbClr val="FF6600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3m 41s</a:t>
            </a:r>
          </a:p>
          <a:p>
            <a:pPr marL="373063" indent="-373063" algn="l"/>
            <a:r>
              <a:rPr lang="en-US" sz="2000" b="1" dirty="0" smtClean="0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Database </a:t>
            </a:r>
            <a:r>
              <a:rPr lang="en-US" sz="2000" b="1" dirty="0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size: </a:t>
            </a:r>
            <a:r>
              <a:rPr lang="en-US" sz="2000" b="1" dirty="0" smtClean="0">
                <a:solidFill>
                  <a:srgbClr val="FF6600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2.1 TB</a:t>
            </a:r>
            <a:endParaRPr lang="en-US" sz="2000" b="1" dirty="0">
              <a:solidFill>
                <a:srgbClr val="FF6600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marL="373063" indent="-373063"/>
            <a:endParaRPr lang="en-US" sz="2000" b="1" dirty="0">
              <a:solidFill>
                <a:srgbClr val="262626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marL="373063" indent="-373063"/>
            <a:r>
              <a:rPr lang="en-US" sz="2000" b="1" dirty="0" err="1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vs</a:t>
            </a:r>
            <a:endParaRPr lang="en-US" sz="2000" b="1" dirty="0">
              <a:solidFill>
                <a:srgbClr val="262626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marL="373063" indent="-373063" algn="l"/>
            <a:endParaRPr lang="en-US" sz="2000" b="1" dirty="0" smtClean="0">
              <a:solidFill>
                <a:srgbClr val="262626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marL="373063" indent="-373063" algn="l"/>
            <a:r>
              <a:rPr lang="en-US" sz="2000" b="1" u="sng" dirty="0" smtClean="0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Existing Solution:</a:t>
            </a:r>
            <a:endParaRPr lang="en-US" sz="2000" b="1" u="sng" dirty="0">
              <a:solidFill>
                <a:srgbClr val="262626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marL="373063" indent="-373063" algn="l"/>
            <a:r>
              <a:rPr lang="en-US" sz="2000" b="1" dirty="0" err="1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Avg</a:t>
            </a:r>
            <a:r>
              <a:rPr lang="en-US" sz="2000" b="1" dirty="0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 query time</a:t>
            </a:r>
            <a:r>
              <a:rPr lang="en-US" sz="2000" b="1" dirty="0" smtClean="0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: </a:t>
            </a:r>
            <a:r>
              <a:rPr lang="en-US" sz="2000" b="1" dirty="0" smtClean="0">
                <a:solidFill>
                  <a:srgbClr val="FF6600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30 m</a:t>
            </a:r>
            <a:endParaRPr lang="en-US" sz="2000" b="1" dirty="0">
              <a:solidFill>
                <a:srgbClr val="262626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marL="373063" indent="-373063" algn="l"/>
            <a:r>
              <a:rPr lang="en-US" sz="2000" b="1" dirty="0" smtClean="0">
                <a:solidFill>
                  <a:srgbClr val="59595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Database Size: </a:t>
            </a:r>
            <a:r>
              <a:rPr lang="en-US" sz="2000" b="1" dirty="0" smtClean="0">
                <a:solidFill>
                  <a:srgbClr val="FF6600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20 </a:t>
            </a:r>
            <a:r>
              <a:rPr lang="en-US" sz="2000" b="1" dirty="0">
                <a:solidFill>
                  <a:srgbClr val="FF6600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TB </a:t>
            </a:r>
            <a:endParaRPr lang="en-US" sz="2000" b="1" dirty="0" smtClean="0">
              <a:solidFill>
                <a:srgbClr val="FF6600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marL="373063" indent="-373063" algn="l"/>
            <a:r>
              <a:rPr lang="en-US" sz="2000" b="1" dirty="0" smtClean="0">
                <a:solidFill>
                  <a:srgbClr val="262626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(on more expensive hardware)</a:t>
            </a:r>
            <a:endParaRPr lang="en-US" sz="2000" b="1" dirty="0">
              <a:solidFill>
                <a:srgbClr val="262626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marL="373063" indent="-373063"/>
            <a:endParaRPr lang="en-US" sz="3200" dirty="0">
              <a:solidFill>
                <a:srgbClr val="262626"/>
              </a:solidFill>
              <a:latin typeface="Arial"/>
              <a:ea typeface="ＭＳ Ｐゴシック" charset="0"/>
              <a:cs typeface="Arial"/>
            </a:endParaRPr>
          </a:p>
        </p:txBody>
      </p:sp>
      <p:pic>
        <p:nvPicPr>
          <p:cNvPr id="63492" name="Picture 4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75" y="1295400"/>
            <a:ext cx="5738813" cy="3443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3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"/>
                                          </p:stCondLst>
                                        </p:cTn>
                                        <p:tgtEl>
                                          <p:spTgt spid="63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491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648700" y="6565900"/>
            <a:ext cx="255588" cy="304800"/>
          </a:xfrm>
        </p:spPr>
        <p:txBody>
          <a:bodyPr/>
          <a:lstStyle/>
          <a:p>
            <a:fld id="{8ACD5EB1-BCFB-B643-8850-456AD9248B52}" type="slidenum">
              <a:rPr lang="en-US"/>
              <a:pPr/>
              <a:t>12</a:t>
            </a:fld>
            <a:endParaRPr lang="en-US"/>
          </a:p>
        </p:txBody>
      </p:sp>
      <p:sp>
        <p:nvSpPr>
          <p:cNvPr id="38913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38100"/>
            <a:ext cx="9182100" cy="1104900"/>
          </a:xfrm>
          <a:ln/>
        </p:spPr>
        <p:txBody>
          <a:bodyPr/>
          <a:lstStyle/>
          <a:p>
            <a:r>
              <a:rPr lang="en-US" dirty="0"/>
              <a:t>Bottom Line</a:t>
            </a:r>
          </a:p>
        </p:txBody>
      </p:sp>
      <p:graphicFrame>
        <p:nvGraphicFramePr>
          <p:cNvPr id="2" name="Objec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4828488"/>
              </p:ext>
            </p:extLst>
          </p:nvPr>
        </p:nvGraphicFramePr>
        <p:xfrm>
          <a:off x="533400" y="3581400"/>
          <a:ext cx="6477000" cy="2873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8915" name="Rectangle 3"/>
          <p:cNvSpPr>
            <a:spLocks/>
          </p:cNvSpPr>
          <p:nvPr/>
        </p:nvSpPr>
        <p:spPr bwMode="auto">
          <a:xfrm>
            <a:off x="3733800" y="6477000"/>
            <a:ext cx="102381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rPr>
              <a:t>Time (s)</a:t>
            </a:r>
          </a:p>
        </p:txBody>
      </p:sp>
      <p:sp>
        <p:nvSpPr>
          <p:cNvPr id="38916" name="Rectangle 4"/>
          <p:cNvSpPr>
            <a:spLocks/>
          </p:cNvSpPr>
          <p:nvPr/>
        </p:nvSpPr>
        <p:spPr bwMode="auto">
          <a:xfrm>
            <a:off x="-1524000" y="914400"/>
            <a:ext cx="1036320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2451100" lvl="4" indent="-342900" algn="l">
              <a:lnSpc>
                <a:spcPct val="80000"/>
              </a:lnSpc>
              <a:spcBef>
                <a:spcPts val="600"/>
              </a:spcBef>
              <a:buSzPct val="100000"/>
              <a:buFont typeface="Wingdings" charset="2"/>
              <a:buChar char="§"/>
            </a:pPr>
            <a:r>
              <a:rPr lang="en-US" sz="2000" b="1" dirty="0">
                <a:solidFill>
                  <a:schemeClr val="bg2">
                    <a:lumMod val="95000"/>
                    <a:lumOff val="5000"/>
                  </a:schemeClr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SSBM  (Star Schema Benchmark -- O</a:t>
            </a:r>
            <a:r>
              <a:rPr lang="ja-JP" altLang="en-US" sz="2000" b="1" dirty="0">
                <a:solidFill>
                  <a:schemeClr val="bg2">
                    <a:lumMod val="95000"/>
                    <a:lumOff val="5000"/>
                  </a:schemeClr>
                </a:solidFill>
                <a:latin typeface="Arial"/>
                <a:ea typeface="ＭＳ Ｐゴシック" charset="0"/>
                <a:cs typeface="Arial Bold" charset="0"/>
                <a:sym typeface="Arial Bold" charset="0"/>
              </a:rPr>
              <a:t>’</a:t>
            </a:r>
            <a:r>
              <a:rPr lang="en-US" sz="2000" b="1" dirty="0">
                <a:solidFill>
                  <a:schemeClr val="bg2">
                    <a:lumMod val="95000"/>
                    <a:lumOff val="5000"/>
                  </a:schemeClr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Neil et al ICDE 08)</a:t>
            </a: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>
                <a:solidFill>
                  <a:schemeClr val="bg2">
                    <a:lumMod val="95000"/>
                    <a:lumOff val="5000"/>
                  </a:schemeClr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Data warehousing benchmark based on TPC-H</a:t>
            </a: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 smtClean="0">
                <a:solidFill>
                  <a:schemeClr val="bg2">
                    <a:lumMod val="95000"/>
                    <a:lumOff val="5000"/>
                  </a:schemeClr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Scale </a:t>
            </a:r>
            <a:r>
              <a:rPr lang="en-US" sz="1900" dirty="0">
                <a:solidFill>
                  <a:schemeClr val="bg2">
                    <a:lumMod val="95000"/>
                    <a:lumOff val="5000"/>
                  </a:schemeClr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100 (60 M row </a:t>
            </a:r>
            <a:r>
              <a:rPr lang="en-US" sz="1900" dirty="0" smtClean="0">
                <a:solidFill>
                  <a:schemeClr val="bg2">
                    <a:lumMod val="95000"/>
                    <a:lumOff val="5000"/>
                  </a:schemeClr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table)</a:t>
            </a:r>
            <a:endParaRPr lang="en-US" sz="1900" dirty="0">
              <a:solidFill>
                <a:schemeClr val="bg2">
                  <a:lumMod val="95000"/>
                  <a:lumOff val="5000"/>
                </a:schemeClr>
              </a:solidFill>
              <a:latin typeface="Arial Bold" charset="0"/>
              <a:ea typeface="ＭＳ Ｐゴシック" charset="0"/>
              <a:cs typeface="Arial Bold" charset="0"/>
              <a:sym typeface="Arial Bold" charset="0"/>
            </a:endParaRP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>
                <a:solidFill>
                  <a:schemeClr val="bg2">
                    <a:lumMod val="95000"/>
                    <a:lumOff val="5000"/>
                  </a:schemeClr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Average across 12 </a:t>
            </a:r>
            <a:r>
              <a:rPr lang="en-US" sz="1900" dirty="0" smtClean="0">
                <a:solidFill>
                  <a:schemeClr val="bg2">
                    <a:lumMod val="95000"/>
                    <a:lumOff val="5000"/>
                  </a:schemeClr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queries</a:t>
            </a: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 smtClean="0">
                <a:solidFill>
                  <a:schemeClr val="bg2">
                    <a:lumMod val="95000"/>
                    <a:lumOff val="5000"/>
                  </a:schemeClr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Row store is a commercial DB, tuned by professional DBA </a:t>
            </a:r>
            <a:r>
              <a:rPr lang="en-US" sz="1900" dirty="0" err="1" smtClean="0">
                <a:solidFill>
                  <a:schemeClr val="bg2">
                    <a:lumMod val="95000"/>
                    <a:lumOff val="5000"/>
                  </a:schemeClr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vs</a:t>
            </a:r>
            <a:r>
              <a:rPr lang="en-US" sz="1900" dirty="0" smtClean="0">
                <a:solidFill>
                  <a:schemeClr val="bg2">
                    <a:lumMod val="95000"/>
                    <a:lumOff val="5000"/>
                  </a:schemeClr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 C-Store</a:t>
            </a:r>
            <a:endParaRPr lang="en-US" sz="1900" dirty="0">
              <a:solidFill>
                <a:schemeClr val="bg2">
                  <a:lumMod val="95000"/>
                  <a:lumOff val="5000"/>
                </a:schemeClr>
              </a:solidFill>
              <a:latin typeface="Arial Bold" charset="0"/>
              <a:ea typeface="ＭＳ Ｐゴシック" charset="0"/>
              <a:cs typeface="Arial Bold" charset="0"/>
              <a:sym typeface="Arial Bold" charset="0"/>
            </a:endParaRPr>
          </a:p>
        </p:txBody>
      </p:sp>
      <p:sp>
        <p:nvSpPr>
          <p:cNvPr id="8" name="Rectangle 5"/>
          <p:cNvSpPr>
            <a:spLocks/>
          </p:cNvSpPr>
          <p:nvPr/>
        </p:nvSpPr>
        <p:spPr bwMode="auto">
          <a:xfrm>
            <a:off x="7023100" y="3581400"/>
            <a:ext cx="2120900" cy="1981200"/>
          </a:xfrm>
          <a:prstGeom prst="rect">
            <a:avLst/>
          </a:prstGeom>
          <a:solidFill>
            <a:srgbClr val="300EFF">
              <a:alpha val="8784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000" dirty="0" smtClean="0">
                <a:solidFill>
                  <a:schemeClr val="accent5"/>
                </a:solidFill>
                <a:latin typeface="+mj-lt"/>
                <a:ea typeface="ＭＳ Ｐゴシック" charset="0"/>
                <a:cs typeface="Chalkboard Bold" charset="0"/>
                <a:sym typeface="Chalkboard Bold" charset="0"/>
              </a:rPr>
              <a:t>Commercial System Does Not Benefit From Vertical Partitioning</a:t>
            </a:r>
            <a:endParaRPr lang="en-US" sz="2000" dirty="0">
              <a:solidFill>
                <a:schemeClr val="accent5"/>
              </a:solidFill>
              <a:latin typeface="+mj-lt"/>
              <a:ea typeface="ＭＳ Ｐゴシック" charset="0"/>
              <a:cs typeface="Chalkboard Bold" charset="0"/>
              <a:sym typeface="Chalkboard Bold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9902"/>
    </mc:Choice>
    <mc:Fallback xmlns="">
      <p:transition xmlns:p14="http://schemas.microsoft.com/office/powerpoint/2010/main" advTm="13990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4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">
                                            <p:graphicEl>
                                              <a:chart seriesIdx="0" categoryIdx="4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5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">
                                            <p:graphicEl>
                                              <a:chart seriesIdx="0" categoryIdx="5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1">
        <p:bldSub>
          <a:bldChart bld="seriesEl"/>
        </p:bldSub>
      </p:bldGraphic>
      <p:bldP spid="8" grpId="0" animBg="1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648700" y="6553200"/>
            <a:ext cx="255588" cy="304800"/>
          </a:xfrm>
        </p:spPr>
        <p:txBody>
          <a:bodyPr/>
          <a:lstStyle/>
          <a:p>
            <a:fld id="{4B19B17F-393D-E64B-B51E-D4364C002708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6144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Write Performance</a:t>
            </a:r>
            <a:endParaRPr lang="en-US" dirty="0"/>
          </a:p>
        </p:txBody>
      </p:sp>
      <p:grpSp>
        <p:nvGrpSpPr>
          <p:cNvPr id="61446" name="Group 6"/>
          <p:cNvGrpSpPr>
            <a:grpSpLocks/>
          </p:cNvGrpSpPr>
          <p:nvPr/>
        </p:nvGrpSpPr>
        <p:grpSpPr bwMode="auto">
          <a:xfrm>
            <a:off x="3632200" y="3276600"/>
            <a:ext cx="1906588" cy="1065213"/>
            <a:chOff x="0" y="0"/>
            <a:chExt cx="1201" cy="671"/>
          </a:xfrm>
        </p:grpSpPr>
        <p:sp>
          <p:nvSpPr>
            <p:cNvPr id="61444" name="Rectangle 4"/>
            <p:cNvSpPr>
              <a:spLocks/>
            </p:cNvSpPr>
            <p:nvPr/>
          </p:nvSpPr>
          <p:spPr bwMode="auto">
            <a:xfrm>
              <a:off x="26" y="186"/>
              <a:ext cx="1128" cy="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4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Tuple Mover</a:t>
              </a:r>
            </a:p>
            <a:p>
              <a:r>
                <a:rPr lang="en-US" sz="13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Asynchronous Data</a:t>
              </a:r>
            </a:p>
            <a:p>
              <a:r>
                <a:rPr lang="en-US" sz="13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 Movement</a:t>
              </a:r>
            </a:p>
          </p:txBody>
        </p:sp>
        <p:sp>
          <p:nvSpPr>
            <p:cNvPr id="61445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</p:grpSp>
      <p:sp>
        <p:nvSpPr>
          <p:cNvPr id="61447" name="Rectangle 7"/>
          <p:cNvSpPr>
            <a:spLocks/>
          </p:cNvSpPr>
          <p:nvPr/>
        </p:nvSpPr>
        <p:spPr bwMode="auto">
          <a:xfrm>
            <a:off x="457200" y="4940300"/>
            <a:ext cx="276860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266700" algn="l"/>
            <a:r>
              <a:rPr lang="en-US" sz="2400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Queries read from both WOS and ROS</a:t>
            </a:r>
          </a:p>
        </p:txBody>
      </p:sp>
      <p:sp>
        <p:nvSpPr>
          <p:cNvPr id="61448" name="Rectangle 8"/>
          <p:cNvSpPr>
            <a:spLocks/>
          </p:cNvSpPr>
          <p:nvPr/>
        </p:nvSpPr>
        <p:spPr bwMode="auto">
          <a:xfrm>
            <a:off x="3429000" y="4635500"/>
            <a:ext cx="2324100" cy="189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spcBef>
                <a:spcPts val="900"/>
              </a:spcBef>
            </a:pPr>
            <a:r>
              <a:rPr lang="en-US" sz="1800" b="1" u="sng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Batched</a:t>
            </a:r>
            <a:endParaRPr lang="en-US" sz="1800" b="1" dirty="0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>
              <a:spcBef>
                <a:spcPts val="900"/>
              </a:spcBef>
            </a:pPr>
            <a:r>
              <a:rPr lang="en-US" sz="1800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Amortizes seeks</a:t>
            </a:r>
          </a:p>
          <a:p>
            <a:pPr>
              <a:spcBef>
                <a:spcPts val="900"/>
              </a:spcBef>
            </a:pPr>
            <a:r>
              <a:rPr lang="en-US" sz="1800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Amortizes </a:t>
            </a:r>
            <a:r>
              <a:rPr lang="en-US" sz="1800" b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recompression</a:t>
            </a:r>
          </a:p>
          <a:p>
            <a:pPr>
              <a:spcBef>
                <a:spcPts val="900"/>
              </a:spcBef>
            </a:pPr>
            <a:r>
              <a:rPr lang="en-US" sz="1800" b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Enables continuous load</a:t>
            </a:r>
            <a:endParaRPr lang="en-US" sz="1800" b="1" dirty="0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>
              <a:spcBef>
                <a:spcPts val="900"/>
              </a:spcBef>
            </a:pPr>
            <a:endParaRPr lang="en-US" sz="2200" dirty="0">
              <a:solidFill>
                <a:srgbClr val="0C109A"/>
              </a:solidFill>
              <a:latin typeface="Arial"/>
              <a:ea typeface="ＭＳ Ｐゴシック" charset="0"/>
              <a:cs typeface="Arial"/>
            </a:endParaRPr>
          </a:p>
        </p:txBody>
      </p:sp>
      <p:grpSp>
        <p:nvGrpSpPr>
          <p:cNvPr id="61451" name="Group 11"/>
          <p:cNvGrpSpPr>
            <a:grpSpLocks/>
          </p:cNvGrpSpPr>
          <p:nvPr/>
        </p:nvGrpSpPr>
        <p:grpSpPr bwMode="auto">
          <a:xfrm>
            <a:off x="92075" y="1270000"/>
            <a:ext cx="2324100" cy="1981200"/>
            <a:chOff x="0" y="0"/>
            <a:chExt cx="1464" cy="1248"/>
          </a:xfrm>
        </p:grpSpPr>
        <p:sp>
          <p:nvSpPr>
            <p:cNvPr id="61449" name="AutoShape 9"/>
            <p:cNvSpPr>
              <a:spLocks/>
            </p:cNvSpPr>
            <p:nvPr/>
          </p:nvSpPr>
          <p:spPr bwMode="auto">
            <a:xfrm>
              <a:off x="221" y="320"/>
              <a:ext cx="328" cy="9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srgbClr val="0C109A"/>
                </a:solidFill>
                <a:latin typeface="Arial"/>
              </a:endParaRPr>
            </a:p>
          </p:txBody>
        </p:sp>
        <p:sp>
          <p:nvSpPr>
            <p:cNvPr id="61450" name="Rectangle 10"/>
            <p:cNvSpPr>
              <a:spLocks/>
            </p:cNvSpPr>
            <p:nvPr/>
          </p:nvSpPr>
          <p:spPr bwMode="auto">
            <a:xfrm>
              <a:off x="0" y="0"/>
              <a:ext cx="1464" cy="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spcBef>
                  <a:spcPts val="900"/>
                </a:spcBef>
              </a:pPr>
              <a:r>
                <a:rPr lang="en-US" sz="18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Trickle load: Very Fast Inserts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1663700"/>
            <a:ext cx="3009900" cy="4102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2044700"/>
            <a:ext cx="2514600" cy="23495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4233"/>
    </mc:Choice>
    <mc:Fallback xmlns="">
      <p:transition xmlns:p14="http://schemas.microsoft.com/office/powerpoint/2010/main" advTm="6423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7" grpId="0" autoUpdateAnimBg="0"/>
      <p:bldP spid="61448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Rewrite ROS Objects?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534400" cy="4927600"/>
          </a:xfrm>
        </p:spPr>
        <p:txBody>
          <a:bodyPr/>
          <a:lstStyle/>
          <a:p>
            <a:r>
              <a:rPr lang="en-US" dirty="0" smtClean="0"/>
              <a:t>Store multiple ROS objects, instead of just one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Each of which must be scanned to answer a query</a:t>
            </a:r>
          </a:p>
          <a:p>
            <a:r>
              <a:rPr lang="en-US" dirty="0" smtClean="0"/>
              <a:t>Tuple mover writes new objects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Avoids rewriting whole ROS on merge</a:t>
            </a:r>
          </a:p>
          <a:p>
            <a:r>
              <a:rPr lang="en-US" dirty="0" smtClean="0"/>
              <a:t>Periodically merge ROS objects</a:t>
            </a:r>
            <a:r>
              <a:rPr lang="en-US" dirty="0"/>
              <a:t> </a:t>
            </a:r>
            <a:r>
              <a:rPr lang="en-US" dirty="0" smtClean="0"/>
              <a:t>to limit number of distinct objects that must be scanned (like Big Table)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4151" y="5334000"/>
            <a:ext cx="726849" cy="99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5991" y="5078392"/>
            <a:ext cx="914400" cy="12462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267200"/>
            <a:ext cx="1509609" cy="2057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7791" y="5334000"/>
            <a:ext cx="726849" cy="990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5078392"/>
            <a:ext cx="914400" cy="1246208"/>
          </a:xfrm>
          <a:prstGeom prst="rect">
            <a:avLst/>
          </a:prstGeom>
        </p:spPr>
      </p:pic>
      <p:grpSp>
        <p:nvGrpSpPr>
          <p:cNvPr id="10" name="Group 6"/>
          <p:cNvGrpSpPr>
            <a:grpSpLocks/>
          </p:cNvGrpSpPr>
          <p:nvPr/>
        </p:nvGrpSpPr>
        <p:grpSpPr bwMode="auto">
          <a:xfrm>
            <a:off x="1919391" y="5602514"/>
            <a:ext cx="1143000" cy="460375"/>
            <a:chOff x="0" y="0"/>
            <a:chExt cx="1201" cy="290"/>
          </a:xfrm>
        </p:grpSpPr>
        <p:sp>
          <p:nvSpPr>
            <p:cNvPr id="11" name="Rectangle 4"/>
            <p:cNvSpPr>
              <a:spLocks/>
            </p:cNvSpPr>
            <p:nvPr/>
          </p:nvSpPr>
          <p:spPr bwMode="auto">
            <a:xfrm>
              <a:off x="236" y="135"/>
              <a:ext cx="752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16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Tuple </a:t>
              </a:r>
              <a:r>
                <a:rPr lang="en-US" sz="1600" b="1" dirty="0" smtClean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Mover</a:t>
              </a:r>
              <a:endParaRPr lang="en-US" sz="1600" b="1" dirty="0">
                <a:solidFill>
                  <a:srgbClr val="7C7FFF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2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391" y="5191330"/>
            <a:ext cx="1143000" cy="106795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-152400" y="6367437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+mj-lt"/>
              </a:rPr>
              <a:t>WOS</a:t>
            </a:r>
            <a:endParaRPr lang="en-US" b="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181600" y="6298494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+mj-lt"/>
              </a:rPr>
              <a:t>ROS</a:t>
            </a:r>
            <a:endParaRPr lang="en-US" b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9" name="Group 6"/>
          <p:cNvGrpSpPr>
            <a:grpSpLocks/>
          </p:cNvGrpSpPr>
          <p:nvPr/>
        </p:nvGrpSpPr>
        <p:grpSpPr bwMode="auto">
          <a:xfrm>
            <a:off x="3200400" y="4419600"/>
            <a:ext cx="3429000" cy="522288"/>
            <a:chOff x="0" y="0"/>
            <a:chExt cx="1201" cy="329"/>
          </a:xfrm>
        </p:grpSpPr>
        <p:sp>
          <p:nvSpPr>
            <p:cNvPr id="20" name="Rectangle 4"/>
            <p:cNvSpPr>
              <a:spLocks/>
            </p:cNvSpPr>
            <p:nvPr/>
          </p:nvSpPr>
          <p:spPr bwMode="auto">
            <a:xfrm>
              <a:off x="267" y="96"/>
              <a:ext cx="689" cy="23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400" b="1" dirty="0" smtClean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Older objects</a:t>
              </a:r>
              <a:endParaRPr lang="en-US" sz="2400" b="1" dirty="0">
                <a:solidFill>
                  <a:srgbClr val="7C7FFF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rgbClr val="FF0000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2400" dirty="0">
                <a:latin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89661524"/>
      </p:ext>
    </p:extLst>
  </p:cSld>
  <p:clrMapOvr>
    <a:masterClrMapping/>
  </p:clrMapOvr>
  <p:transition xmlns:p14="http://schemas.microsoft.com/office/powerpoint/2010/main" advTm="88205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C9B14C-AB84-3D44-97F0-882AC5E3B928}" type="slidenum">
              <a:rPr lang="en-US"/>
              <a:pPr/>
              <a:t>15</a:t>
            </a:fld>
            <a:endParaRPr lang="en-US"/>
          </a:p>
        </p:txBody>
      </p:sp>
      <p:sp>
        <p:nvSpPr>
          <p:cNvPr id="64513" name="Rectangle 1"/>
          <p:cNvSpPr>
            <a:spLocks noGrp="1" noChangeArrowheads="1"/>
          </p:cNvSpPr>
          <p:nvPr>
            <p:ph type="title"/>
          </p:nvPr>
        </p:nvSpPr>
        <p:spPr>
          <a:xfrm>
            <a:off x="-25400" y="-63500"/>
            <a:ext cx="9182100" cy="1104900"/>
          </a:xfrm>
          <a:ln/>
        </p:spPr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645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431800" y="673100"/>
            <a:ext cx="9359900" cy="6413500"/>
          </a:xfrm>
          <a:ln/>
        </p:spPr>
        <p:txBody>
          <a:bodyPr/>
          <a:lstStyle/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1130300" lvl="1" indent="-342900">
              <a:spcBef>
                <a:spcPts val="600"/>
              </a:spcBef>
            </a:pPr>
            <a:r>
              <a:rPr lang="en-US" dirty="0"/>
              <a:t>C-Store </a:t>
            </a:r>
            <a:r>
              <a:rPr lang="en-US" dirty="0" smtClean="0"/>
              <a:t>is a “next gen” column-oriented databases</a:t>
            </a:r>
            <a:endParaRPr lang="en-US" dirty="0"/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1130300" lvl="1" indent="-342900">
              <a:spcBef>
                <a:spcPts val="600"/>
              </a:spcBef>
            </a:pPr>
            <a:r>
              <a:rPr lang="en-US" dirty="0"/>
              <a:t>Key </a:t>
            </a:r>
            <a:r>
              <a:rPr lang="en-US" dirty="0" smtClean="0"/>
              <a:t>New Ideas</a:t>
            </a:r>
            <a:r>
              <a:rPr lang="en-US" dirty="0"/>
              <a:t>: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 smtClean="0"/>
              <a:t>Late </a:t>
            </a:r>
            <a:r>
              <a:rPr lang="en-US" dirty="0"/>
              <a:t>materialization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/>
              <a:t>Compression &amp; direct operation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 smtClean="0"/>
              <a:t>Fast load via “write optimized store”</a:t>
            </a:r>
            <a:endParaRPr lang="en-US" dirty="0"/>
          </a:p>
          <a:p>
            <a:pPr marL="1549400" lvl="2" indent="-342900">
              <a:spcBef>
                <a:spcPts val="600"/>
              </a:spcBef>
            </a:pPr>
            <a:endParaRPr lang="en-US" dirty="0"/>
          </a:p>
          <a:p>
            <a:pPr marL="1130300" lvl="1" indent="-342900">
              <a:spcBef>
                <a:spcPts val="600"/>
              </a:spcBef>
            </a:pPr>
            <a:r>
              <a:rPr lang="en-US" dirty="0"/>
              <a:t>Row-stores do a poor job of emulation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/>
              <a:t>Need better support for compression, late materialization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/>
              <a:t>Need support for narrow tuples, efficient merge joins</a:t>
            </a:r>
          </a:p>
          <a:p>
            <a:pPr marL="1206500" lvl="2" indent="0">
              <a:spcBef>
                <a:spcPts val="600"/>
              </a:spcBef>
              <a:buNone/>
            </a:pPr>
            <a:endParaRPr lang="en-US" dirty="0"/>
          </a:p>
          <a:p>
            <a:pPr marL="1206500" lvl="2" indent="0">
              <a:spcBef>
                <a:spcPts val="600"/>
              </a:spcBef>
              <a:buNone/>
            </a:pPr>
            <a:r>
              <a:rPr lang="en-US" dirty="0" smtClean="0"/>
              <a:t>C</a:t>
            </a:r>
            <a:r>
              <a:rPr lang="en-US" dirty="0"/>
              <a:t>-Store:  </a:t>
            </a:r>
            <a:r>
              <a:rPr lang="en-US" u="sng" dirty="0">
                <a:hlinkClick r:id="rId4"/>
              </a:rPr>
              <a:t>http</a:t>
            </a:r>
            <a:r>
              <a:rPr lang="en-US" u="sng" dirty="0" smtClean="0">
                <a:hlinkClick r:id="rId4"/>
              </a:rPr>
              <a:t>://db.csail.mit.edu</a:t>
            </a:r>
            <a:r>
              <a:rPr lang="en-US" u="sng" dirty="0">
                <a:hlinkClick r:id="rId4"/>
              </a:rPr>
              <a:t>/cstore</a:t>
            </a:r>
            <a:endParaRPr lang="en-US" u="sng" dirty="0"/>
          </a:p>
        </p:txBody>
      </p:sp>
      <p:sp>
        <p:nvSpPr>
          <p:cNvPr id="64515" name="Text Box 3"/>
          <p:cNvSpPr txBox="1">
            <a:spLocks noChangeArrowheads="1"/>
          </p:cNvSpPr>
          <p:nvPr/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algn="ctr"/>
            <a:fld id="{CEC29B62-AF98-6145-AA47-EEF78B3BC790}" type="slidenum">
              <a:rPr lang="en-US" sz="1400">
                <a:latin typeface="Arial"/>
                <a:cs typeface="Arial"/>
              </a:rPr>
              <a:pPr algn="ctr"/>
              <a:t>15</a:t>
            </a:fld>
            <a:endParaRPr lang="en-US" sz="1400" dirty="0">
              <a:latin typeface="Arial"/>
              <a:cs typeface="Arial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9081"/>
    </mc:Choice>
    <mc:Fallback xmlns="">
      <p:transition xmlns:p14="http://schemas.microsoft.com/office/powerpoint/2010/main" advTm="2908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14" grpId="0" build="p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38DA0D-F030-8442-B791-35E3CE1BE91C}" type="slidenum">
              <a:rPr lang="en-US"/>
              <a:pPr/>
              <a:t>2</a:t>
            </a:fld>
            <a:endParaRPr lang="en-US"/>
          </a:p>
        </p:txBody>
      </p:sp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Column-Oriented DBs Outline</a:t>
            </a:r>
            <a:endParaRPr lang="en-US" dirty="0"/>
          </a:p>
        </p:txBody>
      </p:sp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04800" y="1524000"/>
            <a:ext cx="8305800" cy="4927600"/>
          </a:xfrm>
          <a:ln/>
        </p:spPr>
        <p:txBody>
          <a:bodyPr/>
          <a:lstStyle/>
          <a:p>
            <a:pPr marL="812800" indent="-457200"/>
            <a:r>
              <a:rPr lang="en-US" sz="3000" dirty="0">
                <a:solidFill>
                  <a:srgbClr val="FF651B"/>
                </a:solidFill>
              </a:rPr>
              <a:t>Query Processing</a:t>
            </a:r>
          </a:p>
          <a:p>
            <a:pPr marL="812800" indent="-457200">
              <a:spcBef>
                <a:spcPts val="500"/>
              </a:spcBef>
            </a:pPr>
            <a:r>
              <a:rPr lang="en-US" sz="3000" dirty="0"/>
              <a:t>Compression</a:t>
            </a:r>
          </a:p>
          <a:p>
            <a:pPr marL="812800" indent="-457200">
              <a:spcBef>
                <a:spcPts val="500"/>
              </a:spcBef>
            </a:pPr>
            <a:r>
              <a:rPr lang="en-US" sz="3000" dirty="0"/>
              <a:t>Why can</a:t>
            </a:r>
            <a:r>
              <a:rPr lang="ja-JP" altLang="en-US" sz="3000" dirty="0">
                <a:latin typeface="Arial"/>
              </a:rPr>
              <a:t>’</a:t>
            </a:r>
            <a:r>
              <a:rPr lang="en-US" sz="3000" dirty="0"/>
              <a:t>t a commercial row store do this</a:t>
            </a:r>
            <a:r>
              <a:rPr lang="en-US" sz="3000" dirty="0" smtClean="0"/>
              <a:t>?</a:t>
            </a:r>
            <a:endParaRPr lang="en-US" sz="3000" dirty="0"/>
          </a:p>
          <a:p>
            <a:pPr marL="812800" indent="-457200">
              <a:spcBef>
                <a:spcPts val="500"/>
              </a:spcBef>
            </a:pPr>
            <a:r>
              <a:rPr lang="en-US" sz="3000" dirty="0" smtClean="0"/>
              <a:t>What about inserts / loading?</a:t>
            </a:r>
            <a:endParaRPr lang="en-US" sz="3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112"/>
    </mc:Choice>
    <mc:Fallback xmlns="">
      <p:transition xmlns:p14="http://schemas.microsoft.com/office/powerpoint/2010/main" advTm="1011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87F6-EA71-E341-A1B2-16F189D99B5B}" type="slidenum">
              <a:rPr lang="en-US"/>
              <a:pPr/>
              <a:t>3</a:t>
            </a:fld>
            <a:endParaRPr lang="en-US"/>
          </a:p>
        </p:txBody>
      </p:sp>
      <p:sp>
        <p:nvSpPr>
          <p:cNvPr id="19457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241300"/>
            <a:ext cx="9144000" cy="1104900"/>
          </a:xfrm>
          <a:ln/>
        </p:spPr>
        <p:txBody>
          <a:bodyPr/>
          <a:lstStyle/>
          <a:p>
            <a:r>
              <a:rPr lang="en-US"/>
              <a:t>Query Processing Example</a:t>
            </a:r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0" y="1066800"/>
            <a:ext cx="2514600" cy="2273300"/>
          </a:xfrm>
          <a:ln/>
        </p:spPr>
        <p:txBody>
          <a:bodyPr/>
          <a:lstStyle/>
          <a:p>
            <a:pPr marL="698500" indent="-342900"/>
            <a:r>
              <a:rPr lang="en-US" b="1" dirty="0" smtClean="0"/>
              <a:t>1970’s Style Row </a:t>
            </a:r>
            <a:r>
              <a:rPr lang="en-US" b="1" dirty="0"/>
              <a:t>Store</a:t>
            </a:r>
          </a:p>
        </p:txBody>
      </p:sp>
      <p:sp>
        <p:nvSpPr>
          <p:cNvPr id="19459" name="Rectangle 3"/>
          <p:cNvSpPr>
            <a:spLocks/>
          </p:cNvSpPr>
          <p:nvPr/>
        </p:nvSpPr>
        <p:spPr bwMode="auto">
          <a:xfrm>
            <a:off x="5486400" y="889000"/>
            <a:ext cx="3848100" cy="1320800"/>
          </a:xfrm>
          <a:prstGeom prst="rect">
            <a:avLst/>
          </a:prstGeom>
          <a:noFill/>
          <a:ln w="12700" cap="flat">
            <a:noFill/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l">
              <a:spcBef>
                <a:spcPts val="1100"/>
              </a:spcBef>
            </a:pPr>
            <a:r>
              <a:rPr 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SELECT </a:t>
            </a:r>
            <a:r>
              <a:rPr lang="en-US" sz="2000" dirty="0" err="1">
                <a:solidFill>
                  <a:schemeClr val="tx2">
                    <a:lumMod val="85000"/>
                    <a:lumOff val="15000"/>
                  </a:scheme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avg</a:t>
            </a:r>
            <a:r>
              <a:rPr 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(price)</a:t>
            </a:r>
          </a:p>
          <a:p>
            <a:pPr algn="l">
              <a:spcBef>
                <a:spcPts val="200"/>
              </a:spcBef>
            </a:pPr>
            <a:r>
              <a:rPr 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FROM </a:t>
            </a:r>
            <a:r>
              <a:rPr lang="en-US" sz="2000" dirty="0" err="1">
                <a:solidFill>
                  <a:schemeClr val="tx2">
                    <a:lumMod val="85000"/>
                    <a:lumOff val="15000"/>
                  </a:scheme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tickstore</a:t>
            </a:r>
            <a:r>
              <a:rPr 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algn="l">
              <a:spcBef>
                <a:spcPts val="200"/>
              </a:spcBef>
            </a:pPr>
            <a:r>
              <a:rPr 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WHERE symbol = </a:t>
            </a:r>
            <a:r>
              <a:rPr lang="ja-JP" alt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GM</a:t>
            </a:r>
            <a:r>
              <a:rPr lang="ja-JP" alt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r>
              <a:rPr 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algn="l">
              <a:spcBef>
                <a:spcPts val="200"/>
              </a:spcBef>
            </a:pPr>
            <a:r>
              <a:rPr 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AND date = </a:t>
            </a:r>
            <a:r>
              <a:rPr lang="ja-JP" alt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1/17/2007</a:t>
            </a:r>
            <a:r>
              <a:rPr lang="ja-JP" altLang="en-US" sz="2000" dirty="0">
                <a:solidFill>
                  <a:schemeClr val="tx2">
                    <a:lumMod val="85000"/>
                    <a:lumOff val="15000"/>
                  </a:scheme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endParaRPr lang="en-US" sz="2000" dirty="0">
              <a:solidFill>
                <a:schemeClr val="tx2">
                  <a:lumMod val="85000"/>
                  <a:lumOff val="15000"/>
                </a:schemeClr>
              </a:solidFill>
              <a:latin typeface="Courier New Bold" charset="0"/>
              <a:ea typeface="ＭＳ Ｐゴシック" charset="0"/>
              <a:cs typeface="Courier New Bold" charset="0"/>
              <a:sym typeface="Courier New Bold" charset="0"/>
            </a:endParaRPr>
          </a:p>
        </p:txBody>
      </p:sp>
      <p:sp>
        <p:nvSpPr>
          <p:cNvPr id="19460" name="Rectangle 4"/>
          <p:cNvSpPr>
            <a:spLocks/>
          </p:cNvSpPr>
          <p:nvPr/>
        </p:nvSpPr>
        <p:spPr bwMode="auto">
          <a:xfrm>
            <a:off x="1409700" y="4902200"/>
            <a:ext cx="5549900" cy="17272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r>
              <a:rPr lang="en-US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19461" name="Group 5"/>
          <p:cNvGraphicFramePr>
            <a:graphicFrameLocks noGrp="1"/>
          </p:cNvGraphicFramePr>
          <p:nvPr/>
        </p:nvGraphicFramePr>
        <p:xfrm>
          <a:off x="1511300" y="5383213"/>
          <a:ext cx="5345113" cy="26670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19483" name="Group 27"/>
          <p:cNvGraphicFramePr>
            <a:graphicFrameLocks noGrp="1"/>
          </p:cNvGraphicFramePr>
          <p:nvPr/>
        </p:nvGraphicFramePr>
        <p:xfrm>
          <a:off x="1511300" y="5676900"/>
          <a:ext cx="5345113" cy="26670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19505" name="Group 49"/>
          <p:cNvGraphicFramePr>
            <a:graphicFrameLocks noGrp="1"/>
          </p:cNvGraphicFramePr>
          <p:nvPr/>
        </p:nvGraphicFramePr>
        <p:xfrm>
          <a:off x="1511300" y="5981700"/>
          <a:ext cx="5345113" cy="25908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54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19527" name="Group 71"/>
          <p:cNvGraphicFramePr>
            <a:graphicFrameLocks noGrp="1"/>
          </p:cNvGraphicFramePr>
          <p:nvPr/>
        </p:nvGraphicFramePr>
        <p:xfrm>
          <a:off x="1511300" y="6273800"/>
          <a:ext cx="5345113" cy="25908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54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pSp>
        <p:nvGrpSpPr>
          <p:cNvPr id="19551" name="Group 95"/>
          <p:cNvGrpSpPr>
            <a:grpSpLocks/>
          </p:cNvGrpSpPr>
          <p:nvPr/>
        </p:nvGrpSpPr>
        <p:grpSpPr bwMode="auto">
          <a:xfrm>
            <a:off x="3403600" y="3683000"/>
            <a:ext cx="1562100" cy="1203325"/>
            <a:chOff x="0" y="0"/>
            <a:chExt cx="984" cy="75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9549" name="Line 93"/>
            <p:cNvSpPr>
              <a:spLocks noChangeShapeType="1"/>
            </p:cNvSpPr>
            <p:nvPr/>
          </p:nvSpPr>
          <p:spPr bwMode="auto">
            <a:xfrm flipH="1">
              <a:off x="488" y="464"/>
              <a:ext cx="0" cy="29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19550" name="Rectangle 94"/>
            <p:cNvSpPr>
              <a:spLocks/>
            </p:cNvSpPr>
            <p:nvPr/>
          </p:nvSpPr>
          <p:spPr bwMode="auto">
            <a:xfrm>
              <a:off x="0" y="0"/>
              <a:ext cx="984" cy="456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25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r>
                <a:rPr lang="en-US" sz="17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sym = </a:t>
              </a:r>
              <a:r>
                <a:rPr lang="ja-JP" altLang="en-US" sz="1700" b="1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‘</a:t>
              </a:r>
              <a:r>
                <a:rPr lang="en-US" sz="17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GM</a:t>
              </a:r>
              <a:r>
                <a:rPr lang="ja-JP" altLang="en-US" sz="1700" b="1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700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</p:grpSp>
      <p:grpSp>
        <p:nvGrpSpPr>
          <p:cNvPr id="19554" name="Group 98"/>
          <p:cNvGrpSpPr>
            <a:grpSpLocks/>
          </p:cNvGrpSpPr>
          <p:nvPr/>
        </p:nvGrpSpPr>
        <p:grpSpPr bwMode="auto">
          <a:xfrm>
            <a:off x="3403600" y="2438400"/>
            <a:ext cx="1600200" cy="1228725"/>
            <a:chOff x="0" y="0"/>
            <a:chExt cx="1008" cy="77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9552" name="Rectangle 96"/>
            <p:cNvSpPr>
              <a:spLocks/>
            </p:cNvSpPr>
            <p:nvPr/>
          </p:nvSpPr>
          <p:spPr bwMode="auto">
            <a:xfrm>
              <a:off x="0" y="0"/>
              <a:ext cx="1008" cy="456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25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r>
                <a:rPr lang="en-US" sz="17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date=</a:t>
              </a:r>
              <a:r>
                <a:rPr lang="ja-JP" altLang="en-US" sz="1700" b="1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r>
                <a:rPr lang="en-US" sz="17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1/17/07</a:t>
              </a:r>
              <a:r>
                <a:rPr lang="ja-JP" altLang="en-US" sz="1700" b="1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700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9553" name="Line 97"/>
            <p:cNvSpPr>
              <a:spLocks noChangeShapeType="1"/>
            </p:cNvSpPr>
            <p:nvPr/>
          </p:nvSpPr>
          <p:spPr bwMode="auto">
            <a:xfrm flipH="1">
              <a:off x="480" y="464"/>
              <a:ext cx="16" cy="310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</p:grpSp>
      <p:grpSp>
        <p:nvGrpSpPr>
          <p:cNvPr id="19557" name="Group 101"/>
          <p:cNvGrpSpPr>
            <a:grpSpLocks/>
          </p:cNvGrpSpPr>
          <p:nvPr/>
        </p:nvGrpSpPr>
        <p:grpSpPr bwMode="auto">
          <a:xfrm>
            <a:off x="3403600" y="1143000"/>
            <a:ext cx="1600200" cy="1292225"/>
            <a:chOff x="0" y="0"/>
            <a:chExt cx="1008" cy="81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9555" name="Rectangle 99"/>
            <p:cNvSpPr>
              <a:spLocks/>
            </p:cNvSpPr>
            <p:nvPr/>
          </p:nvSpPr>
          <p:spPr bwMode="auto">
            <a:xfrm>
              <a:off x="0" y="0"/>
              <a:ext cx="1008" cy="456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25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  <a:p>
              <a:r>
                <a:rPr lang="en-US" sz="17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</a:t>
              </a:r>
            </a:p>
          </p:txBody>
        </p:sp>
        <p:sp>
          <p:nvSpPr>
            <p:cNvPr id="19556" name="Line 100"/>
            <p:cNvSpPr>
              <a:spLocks noChangeShapeType="1"/>
            </p:cNvSpPr>
            <p:nvPr/>
          </p:nvSpPr>
          <p:spPr bwMode="auto">
            <a:xfrm flipH="1">
              <a:off x="496" y="488"/>
              <a:ext cx="16" cy="326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</p:grpSp>
      <p:grpSp>
        <p:nvGrpSpPr>
          <p:cNvPr id="19561" name="Group 105"/>
          <p:cNvGrpSpPr>
            <a:grpSpLocks/>
          </p:cNvGrpSpPr>
          <p:nvPr/>
        </p:nvGrpSpPr>
        <p:grpSpPr bwMode="auto">
          <a:xfrm>
            <a:off x="2520950" y="2032000"/>
            <a:ext cx="3351213" cy="2743200"/>
            <a:chOff x="0" y="0"/>
            <a:chExt cx="2111" cy="1728"/>
          </a:xfrm>
        </p:grpSpPr>
        <p:sp>
          <p:nvSpPr>
            <p:cNvPr id="19558" name="Rectangle 102"/>
            <p:cNvSpPr>
              <a:spLocks/>
            </p:cNvSpPr>
            <p:nvPr/>
          </p:nvSpPr>
          <p:spPr bwMode="auto">
            <a:xfrm>
              <a:off x="1184" y="154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14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19559" name="Rectangle 103"/>
            <p:cNvSpPr>
              <a:spLocks/>
            </p:cNvSpPr>
            <p:nvPr/>
          </p:nvSpPr>
          <p:spPr bwMode="auto">
            <a:xfrm>
              <a:off x="1184" y="78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14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19560" name="Rectangle 104"/>
            <p:cNvSpPr>
              <a:spLocks/>
            </p:cNvSpPr>
            <p:nvPr/>
          </p:nvSpPr>
          <p:spPr bwMode="auto">
            <a:xfrm>
              <a:off x="0" y="0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14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</p:grpSp>
      <p:pic>
        <p:nvPicPr>
          <p:cNvPr id="3" name="Picture 2" descr="disc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981200"/>
            <a:ext cx="1991156" cy="19812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9836"/>
    </mc:Choice>
    <mc:Fallback xmlns="">
      <p:transition xmlns:p14="http://schemas.microsoft.com/office/powerpoint/2010/main" advTm="6983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 animBg="1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2C0C5-2033-EB4E-AD47-2F264506EB10}" type="slidenum">
              <a:rPr lang="en-US"/>
              <a:pPr/>
              <a:t>4</a:t>
            </a:fld>
            <a:endParaRPr lang="en-US"/>
          </a:p>
        </p:txBody>
      </p:sp>
      <p:sp>
        <p:nvSpPr>
          <p:cNvPr id="20481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241300"/>
            <a:ext cx="9144000" cy="1104900"/>
          </a:xfrm>
          <a:ln/>
        </p:spPr>
        <p:txBody>
          <a:bodyPr/>
          <a:lstStyle/>
          <a:p>
            <a:r>
              <a:rPr lang="en-US"/>
              <a:t>Query Processing Example</a:t>
            </a:r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152400" y="914400"/>
            <a:ext cx="3276600" cy="914400"/>
          </a:xfrm>
          <a:ln/>
        </p:spPr>
        <p:txBody>
          <a:bodyPr/>
          <a:lstStyle/>
          <a:p>
            <a:pPr marL="698500" indent="-342900"/>
            <a:r>
              <a:rPr lang="en-US" b="1" dirty="0" smtClean="0">
                <a:latin typeface="+mj-lt"/>
              </a:rPr>
              <a:t>Basic Column  Store</a:t>
            </a:r>
            <a:endParaRPr lang="en-US" b="1" dirty="0">
              <a:latin typeface="+mj-lt"/>
            </a:endParaRPr>
          </a:p>
          <a:p>
            <a:pPr marL="698500" indent="-342900"/>
            <a:r>
              <a:rPr lang="ja-JP" altLang="en-US" dirty="0">
                <a:latin typeface="+mj-lt"/>
              </a:rPr>
              <a:t>“</a:t>
            </a:r>
            <a:r>
              <a:rPr lang="en-US" dirty="0" smtClean="0">
                <a:latin typeface="+mj-lt"/>
              </a:rPr>
              <a:t>Early Materialization</a:t>
            </a:r>
            <a:r>
              <a:rPr lang="ja-JP" altLang="en-US" dirty="0">
                <a:latin typeface="+mj-lt"/>
              </a:rPr>
              <a:t>”</a:t>
            </a:r>
            <a:endParaRPr lang="en-US" dirty="0">
              <a:latin typeface="+mj-lt"/>
            </a:endParaRPr>
          </a:p>
        </p:txBody>
      </p:sp>
      <p:sp>
        <p:nvSpPr>
          <p:cNvPr id="20483" name="Rectangle 3"/>
          <p:cNvSpPr>
            <a:spLocks/>
          </p:cNvSpPr>
          <p:nvPr/>
        </p:nvSpPr>
        <p:spPr bwMode="auto">
          <a:xfrm>
            <a:off x="5143500" y="850900"/>
            <a:ext cx="3848100" cy="1320800"/>
          </a:xfrm>
          <a:prstGeom prst="rect">
            <a:avLst/>
          </a:prstGeom>
          <a:noFill/>
          <a:ln w="12700" cap="flat">
            <a:noFill/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l">
              <a:spcBef>
                <a:spcPts val="1100"/>
              </a:spcBef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SELECT </a:t>
            </a:r>
            <a:r>
              <a:rPr lang="en-US" sz="2000" dirty="0" err="1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avg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(price)</a:t>
            </a:r>
          </a:p>
          <a:p>
            <a:pPr algn="l">
              <a:spcBef>
                <a:spcPts val="200"/>
              </a:spcBef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FROM </a:t>
            </a:r>
            <a:r>
              <a:rPr lang="en-US" sz="2000" dirty="0" err="1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tickstore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algn="l">
              <a:spcBef>
                <a:spcPts val="200"/>
              </a:spcBef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WHERE symbol = 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GM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algn="l">
              <a:spcBef>
                <a:spcPts val="200"/>
              </a:spcBef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AND date = 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1/17/2007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endParaRPr lang="en-US" sz="2000" dirty="0">
              <a:solidFill>
                <a:srgbClr val="262626"/>
              </a:solidFill>
              <a:latin typeface="Courier New Bold" charset="0"/>
              <a:ea typeface="ＭＳ Ｐゴシック" charset="0"/>
              <a:cs typeface="Courier New Bold" charset="0"/>
              <a:sym typeface="Courier New Bold" charset="0"/>
            </a:endParaRPr>
          </a:p>
        </p:txBody>
      </p:sp>
      <p:grpSp>
        <p:nvGrpSpPr>
          <p:cNvPr id="20490" name="Group 10"/>
          <p:cNvGrpSpPr>
            <a:grpSpLocks/>
          </p:cNvGrpSpPr>
          <p:nvPr/>
        </p:nvGrpSpPr>
        <p:grpSpPr bwMode="auto">
          <a:xfrm>
            <a:off x="3276600" y="1905000"/>
            <a:ext cx="1600200" cy="3159125"/>
            <a:chOff x="0" y="0"/>
            <a:chExt cx="1008" cy="1990"/>
          </a:xfrm>
          <a:solidFill>
            <a:schemeClr val="accent5">
              <a:lumMod val="95000"/>
            </a:schemeClr>
          </a:solidFill>
        </p:grpSpPr>
        <p:sp>
          <p:nvSpPr>
            <p:cNvPr id="20484" name="Line 4"/>
            <p:cNvSpPr>
              <a:spLocks noChangeShapeType="1"/>
            </p:cNvSpPr>
            <p:nvPr/>
          </p:nvSpPr>
          <p:spPr bwMode="auto">
            <a:xfrm flipH="1">
              <a:off x="488" y="1696"/>
              <a:ext cx="0" cy="29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20485" name="Rectangle 5"/>
            <p:cNvSpPr>
              <a:spLocks/>
            </p:cNvSpPr>
            <p:nvPr/>
          </p:nvSpPr>
          <p:spPr bwMode="auto">
            <a:xfrm>
              <a:off x="0" y="1352"/>
              <a:ext cx="984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1900" b="1" dirty="0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r>
                <a:rPr lang="en-US" sz="1100" b="1" dirty="0" err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sym</a:t>
              </a:r>
              <a:r>
                <a:rPr lang="en-US" sz="1100" b="1" dirty="0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 = </a:t>
              </a:r>
              <a:r>
                <a:rPr lang="ja-JP" altLang="en-US" sz="1100" b="1" dirty="0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‘</a:t>
              </a:r>
              <a:r>
                <a:rPr lang="en-US" sz="1100" b="1" dirty="0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GM</a:t>
              </a:r>
              <a:r>
                <a:rPr lang="ja-JP" altLang="en-US" sz="1100" b="1" dirty="0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 dirty="0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0486" name="Rectangle 6"/>
            <p:cNvSpPr>
              <a:spLocks/>
            </p:cNvSpPr>
            <p:nvPr/>
          </p:nvSpPr>
          <p:spPr bwMode="auto">
            <a:xfrm>
              <a:off x="0" y="688"/>
              <a:ext cx="1008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19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r>
                <a:rPr lang="en-US" sz="11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date=</a:t>
              </a:r>
              <a:r>
                <a:rPr lang="ja-JP" altLang="en-US" sz="1100" b="1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r>
                <a:rPr lang="en-US" sz="11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1/17/07</a:t>
              </a:r>
              <a:r>
                <a:rPr lang="ja-JP" altLang="en-US" sz="1100" b="1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0487" name="Line 7"/>
            <p:cNvSpPr>
              <a:spLocks noChangeShapeType="1"/>
            </p:cNvSpPr>
            <p:nvPr/>
          </p:nvSpPr>
          <p:spPr bwMode="auto">
            <a:xfrm flipH="1">
              <a:off x="472" y="1040"/>
              <a:ext cx="8" cy="29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20488" name="Rectangle 8"/>
            <p:cNvSpPr>
              <a:spLocks/>
            </p:cNvSpPr>
            <p:nvPr/>
          </p:nvSpPr>
          <p:spPr bwMode="auto">
            <a:xfrm>
              <a:off x="0" y="0"/>
              <a:ext cx="1008" cy="35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19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  <a:p>
              <a:r>
                <a:rPr lang="en-US" sz="11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</a:t>
              </a:r>
            </a:p>
          </p:txBody>
        </p:sp>
        <p:sp>
          <p:nvSpPr>
            <p:cNvPr id="20489" name="Line 9"/>
            <p:cNvSpPr>
              <a:spLocks noChangeShapeType="1"/>
            </p:cNvSpPr>
            <p:nvPr/>
          </p:nvSpPr>
          <p:spPr bwMode="auto">
            <a:xfrm flipH="1">
              <a:off x="488" y="384"/>
              <a:ext cx="0" cy="272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</p:grpSp>
      <p:sp>
        <p:nvSpPr>
          <p:cNvPr id="20491" name="Rectangle 11"/>
          <p:cNvSpPr>
            <a:spLocks/>
          </p:cNvSpPr>
          <p:nvPr/>
        </p:nvSpPr>
        <p:spPr bwMode="auto">
          <a:xfrm>
            <a:off x="1917700" y="5067300"/>
            <a:ext cx="4533900" cy="17145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r>
              <a:rPr lang="en-US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20492" name="Group 12"/>
          <p:cNvGraphicFramePr>
            <a:graphicFrameLocks noGrp="1"/>
          </p:cNvGraphicFramePr>
          <p:nvPr/>
        </p:nvGraphicFramePr>
        <p:xfrm>
          <a:off x="2882900" y="5549900"/>
          <a:ext cx="673100" cy="1092200"/>
        </p:xfrm>
        <a:graphic>
          <a:graphicData uri="http://schemas.openxmlformats.org/drawingml/2006/table">
            <a:tbl>
              <a:tblPr/>
              <a:tblGrid>
                <a:gridCol w="6731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10" name="Group 30"/>
          <p:cNvGraphicFramePr>
            <a:graphicFrameLocks noGrp="1"/>
          </p:cNvGraphicFramePr>
          <p:nvPr/>
        </p:nvGraphicFramePr>
        <p:xfrm>
          <a:off x="2032000" y="5549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28" name="Group 48"/>
          <p:cNvGraphicFramePr>
            <a:graphicFrameLocks noGrp="1"/>
          </p:cNvGraphicFramePr>
          <p:nvPr/>
        </p:nvGraphicFramePr>
        <p:xfrm>
          <a:off x="3671888" y="5549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46" name="Group 66"/>
          <p:cNvGraphicFramePr>
            <a:graphicFrameLocks noGrp="1"/>
          </p:cNvGraphicFramePr>
          <p:nvPr/>
        </p:nvGraphicFramePr>
        <p:xfrm>
          <a:off x="4548188" y="5575300"/>
          <a:ext cx="685800" cy="1066800"/>
        </p:xfrm>
        <a:graphic>
          <a:graphicData uri="http://schemas.openxmlformats.org/drawingml/2006/table">
            <a:tbl>
              <a:tblPr/>
              <a:tblGrid>
                <a:gridCol w="685800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64" name="Group 84"/>
          <p:cNvGraphicFramePr>
            <a:graphicFrameLocks noGrp="1"/>
          </p:cNvGraphicFramePr>
          <p:nvPr/>
        </p:nvGraphicFramePr>
        <p:xfrm>
          <a:off x="5335588" y="5562600"/>
          <a:ext cx="965200" cy="1079500"/>
        </p:xfrm>
        <a:graphic>
          <a:graphicData uri="http://schemas.openxmlformats.org/drawingml/2006/table">
            <a:tbl>
              <a:tblPr/>
              <a:tblGrid>
                <a:gridCol w="965200"/>
              </a:tblGrid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20582" name="Rectangle 102"/>
          <p:cNvSpPr>
            <a:spLocks/>
          </p:cNvSpPr>
          <p:nvPr/>
        </p:nvSpPr>
        <p:spPr bwMode="auto">
          <a:xfrm>
            <a:off x="2882900" y="3857625"/>
            <a:ext cx="2590800" cy="749300"/>
          </a:xfrm>
          <a:prstGeom prst="rect">
            <a:avLst/>
          </a:prstGeom>
          <a:solidFill>
            <a:schemeClr val="accent5">
              <a:lumMod val="95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sz="1200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Construct Tuples</a:t>
            </a:r>
          </a:p>
          <a:p>
            <a:endParaRPr lang="en-US" sz="1200" b="1">
              <a:solidFill>
                <a:schemeClr val="tx1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endParaRPr lang="en-US" sz="1200" b="1">
              <a:solidFill>
                <a:schemeClr val="tx1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graphicFrame>
        <p:nvGraphicFramePr>
          <p:cNvPr id="20583" name="Group 10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1453032"/>
              </p:ext>
            </p:extLst>
          </p:nvPr>
        </p:nvGraphicFramePr>
        <p:xfrm>
          <a:off x="3035300" y="4203700"/>
          <a:ext cx="2235200" cy="320040"/>
        </p:xfrm>
        <a:graphic>
          <a:graphicData uri="http://schemas.openxmlformats.org/drawingml/2006/table">
            <a:tbl>
              <a:tblPr/>
              <a:tblGrid>
                <a:gridCol w="698500"/>
                <a:gridCol w="698500"/>
                <a:gridCol w="838200"/>
              </a:tblGrid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A3E0">
                        <a:alpha val="47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A3E0">
                        <a:alpha val="47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A3E0">
                        <a:alpha val="47313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20600" name="Group 120"/>
          <p:cNvGrpSpPr>
            <a:grpSpLocks/>
          </p:cNvGrpSpPr>
          <p:nvPr/>
        </p:nvGrpSpPr>
        <p:grpSpPr bwMode="auto">
          <a:xfrm>
            <a:off x="2362200" y="3857625"/>
            <a:ext cx="3200400" cy="1704975"/>
            <a:chOff x="0" y="0"/>
            <a:chExt cx="2016" cy="1073"/>
          </a:xfrm>
        </p:grpSpPr>
        <p:sp>
          <p:nvSpPr>
            <p:cNvPr id="20597" name="Line 117"/>
            <p:cNvSpPr>
              <a:spLocks noChangeShapeType="1"/>
            </p:cNvSpPr>
            <p:nvPr/>
          </p:nvSpPr>
          <p:spPr bwMode="auto">
            <a:xfrm rot="10800000" flipH="1">
              <a:off x="0" y="409"/>
              <a:ext cx="624" cy="664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20598" name="Line 118"/>
            <p:cNvSpPr>
              <a:spLocks noChangeShapeType="1"/>
            </p:cNvSpPr>
            <p:nvPr/>
          </p:nvSpPr>
          <p:spPr bwMode="auto">
            <a:xfrm rot="10800000" flipH="1">
              <a:off x="496" y="409"/>
              <a:ext cx="520" cy="632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20599" name="Line 119"/>
            <p:cNvSpPr>
              <a:spLocks noChangeShapeType="1"/>
            </p:cNvSpPr>
            <p:nvPr/>
          </p:nvSpPr>
          <p:spPr bwMode="auto">
            <a:xfrm rot="10800000">
              <a:off x="1576" y="409"/>
              <a:ext cx="440" cy="632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</p:grpSp>
      <p:sp>
        <p:nvSpPr>
          <p:cNvPr id="20601" name="Rectangle 121"/>
          <p:cNvSpPr>
            <a:spLocks/>
          </p:cNvSpPr>
          <p:nvPr/>
        </p:nvSpPr>
        <p:spPr bwMode="auto">
          <a:xfrm>
            <a:off x="6553200" y="5435600"/>
            <a:ext cx="2438400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000" b="1" i="1" dirty="0" smtClean="0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Fields from same tuple at same index (position) in</a:t>
            </a:r>
            <a:r>
              <a:rPr lang="en-US" sz="2000" b="1" i="1" dirty="0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 </a:t>
            </a:r>
            <a:r>
              <a:rPr lang="en-US" sz="2000" b="1" i="1" dirty="0" smtClean="0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each column file</a:t>
            </a:r>
          </a:p>
        </p:txBody>
      </p:sp>
      <p:sp>
        <p:nvSpPr>
          <p:cNvPr id="20602" name="AutoShape 122"/>
          <p:cNvSpPr>
            <a:spLocks/>
          </p:cNvSpPr>
          <p:nvPr/>
        </p:nvSpPr>
        <p:spPr bwMode="auto">
          <a:xfrm>
            <a:off x="6019800" y="2641600"/>
            <a:ext cx="2717800" cy="1346200"/>
          </a:xfrm>
          <a:prstGeom prst="roundRect">
            <a:avLst>
              <a:gd name="adj" fmla="val 14148"/>
            </a:avLst>
          </a:prstGeom>
          <a:solidFill>
            <a:srgbClr val="0004FF">
              <a:alpha val="49803"/>
            </a:srgb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Row-oriented plan</a:t>
            </a:r>
          </a:p>
          <a:p>
            <a:endParaRPr lang="en-US" b="1">
              <a:solidFill>
                <a:schemeClr val="tx1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grpSp>
        <p:nvGrpSpPr>
          <p:cNvPr id="20606" name="Group 126"/>
          <p:cNvGrpSpPr>
            <a:grpSpLocks/>
          </p:cNvGrpSpPr>
          <p:nvPr/>
        </p:nvGrpSpPr>
        <p:grpSpPr bwMode="auto">
          <a:xfrm>
            <a:off x="2438400" y="1524000"/>
            <a:ext cx="3421063" cy="2311400"/>
            <a:chOff x="-44" y="192"/>
            <a:chExt cx="2155" cy="1456"/>
          </a:xfrm>
        </p:grpSpPr>
        <p:sp>
          <p:nvSpPr>
            <p:cNvPr id="20603" name="Rectangle 123"/>
            <p:cNvSpPr>
              <a:spLocks/>
            </p:cNvSpPr>
            <p:nvPr/>
          </p:nvSpPr>
          <p:spPr bwMode="auto">
            <a:xfrm>
              <a:off x="1184" y="146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14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20604" name="Rectangle 124"/>
            <p:cNvSpPr>
              <a:spLocks/>
            </p:cNvSpPr>
            <p:nvPr/>
          </p:nvSpPr>
          <p:spPr bwMode="auto">
            <a:xfrm>
              <a:off x="1184" y="78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1400" b="1" dirty="0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20605" name="Rectangle 125"/>
            <p:cNvSpPr>
              <a:spLocks/>
            </p:cNvSpPr>
            <p:nvPr/>
          </p:nvSpPr>
          <p:spPr bwMode="auto">
            <a:xfrm>
              <a:off x="-44" y="192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1400" b="1" dirty="0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1039"/>
    </mc:Choice>
    <mc:Fallback xmlns="">
      <p:transition xmlns:p14="http://schemas.microsoft.com/office/powerpoint/2010/main" advTm="8103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85185E-6 L -3.33333E-6 -0.1636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04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82" grpId="0" animBg="1" autoUpdateAnimBg="0"/>
      <p:bldP spid="20601" grpId="0" autoUpdateAnimBg="0"/>
      <p:bldP spid="20602" grpId="0" animBg="1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20665-21DE-604A-8B45-FEE389BBCA37}" type="slidenum">
              <a:rPr lang="en-US"/>
              <a:pPr/>
              <a:t>5</a:t>
            </a:fld>
            <a:endParaRPr lang="en-US"/>
          </a:p>
        </p:txBody>
      </p:sp>
      <p:sp>
        <p:nvSpPr>
          <p:cNvPr id="21505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241300"/>
            <a:ext cx="9144000" cy="1104900"/>
          </a:xfrm>
          <a:ln/>
        </p:spPr>
        <p:txBody>
          <a:bodyPr/>
          <a:lstStyle/>
          <a:p>
            <a:r>
              <a:rPr lang="en-US"/>
              <a:t>Query Processing Example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88900" y="1079500"/>
            <a:ext cx="3441700" cy="2273300"/>
          </a:xfrm>
          <a:ln/>
        </p:spPr>
        <p:txBody>
          <a:bodyPr/>
          <a:lstStyle/>
          <a:p>
            <a:pPr marL="698500" indent="-342900"/>
            <a:r>
              <a:rPr lang="en-US" b="1" dirty="0"/>
              <a:t>C-Store</a:t>
            </a:r>
          </a:p>
          <a:p>
            <a:pPr marL="1130300" lvl="1" indent="-342900"/>
            <a:r>
              <a:rPr lang="ja-JP" altLang="en-US" dirty="0">
                <a:latin typeface="Arial"/>
              </a:rPr>
              <a:t>“</a:t>
            </a:r>
            <a:r>
              <a:rPr lang="en-US" dirty="0"/>
              <a:t>Late Materialization</a:t>
            </a:r>
            <a:r>
              <a:rPr lang="ja-JP" altLang="en-US" dirty="0">
                <a:latin typeface="Arial"/>
              </a:rPr>
              <a:t>”</a:t>
            </a:r>
            <a:endParaRPr lang="en-US" dirty="0"/>
          </a:p>
        </p:txBody>
      </p:sp>
      <p:sp>
        <p:nvSpPr>
          <p:cNvPr id="21507" name="Rectangle 3"/>
          <p:cNvSpPr>
            <a:spLocks/>
          </p:cNvSpPr>
          <p:nvPr/>
        </p:nvSpPr>
        <p:spPr bwMode="auto">
          <a:xfrm>
            <a:off x="2476500" y="5194300"/>
            <a:ext cx="4533900" cy="1714500"/>
          </a:xfrm>
          <a:prstGeom prst="rect">
            <a:avLst/>
          </a:prstGeom>
          <a:solidFill>
            <a:srgbClr val="DDDDD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r>
              <a:rPr lang="en-US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21508" name="Group 4"/>
          <p:cNvGraphicFramePr>
            <a:graphicFrameLocks noGrp="1"/>
          </p:cNvGraphicFramePr>
          <p:nvPr/>
        </p:nvGraphicFramePr>
        <p:xfrm>
          <a:off x="3441700" y="5676900"/>
          <a:ext cx="673100" cy="1092200"/>
        </p:xfrm>
        <a:graphic>
          <a:graphicData uri="http://schemas.openxmlformats.org/drawingml/2006/table">
            <a:tbl>
              <a:tblPr/>
              <a:tblGrid>
                <a:gridCol w="6731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26" name="Group 22"/>
          <p:cNvGraphicFramePr>
            <a:graphicFrameLocks noGrp="1"/>
          </p:cNvGraphicFramePr>
          <p:nvPr/>
        </p:nvGraphicFramePr>
        <p:xfrm>
          <a:off x="2590800" y="5676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44" name="Group 40"/>
          <p:cNvGraphicFramePr>
            <a:graphicFrameLocks noGrp="1"/>
          </p:cNvGraphicFramePr>
          <p:nvPr/>
        </p:nvGraphicFramePr>
        <p:xfrm>
          <a:off x="4230688" y="5676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62" name="Group 58"/>
          <p:cNvGraphicFramePr>
            <a:graphicFrameLocks noGrp="1"/>
          </p:cNvGraphicFramePr>
          <p:nvPr/>
        </p:nvGraphicFramePr>
        <p:xfrm>
          <a:off x="5106988" y="5702300"/>
          <a:ext cx="685800" cy="1066800"/>
        </p:xfrm>
        <a:graphic>
          <a:graphicData uri="http://schemas.openxmlformats.org/drawingml/2006/table">
            <a:tbl>
              <a:tblPr/>
              <a:tblGrid>
                <a:gridCol w="685800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80" name="Group 76"/>
          <p:cNvGraphicFramePr>
            <a:graphicFrameLocks noGrp="1"/>
          </p:cNvGraphicFramePr>
          <p:nvPr/>
        </p:nvGraphicFramePr>
        <p:xfrm>
          <a:off x="5894388" y="5689600"/>
          <a:ext cx="965200" cy="1079500"/>
        </p:xfrm>
        <a:graphic>
          <a:graphicData uri="http://schemas.openxmlformats.org/drawingml/2006/table">
            <a:tbl>
              <a:tblPr/>
              <a:tblGrid>
                <a:gridCol w="965200"/>
              </a:tblGrid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pSp>
        <p:nvGrpSpPr>
          <p:cNvPr id="21600" name="Group 96"/>
          <p:cNvGrpSpPr>
            <a:grpSpLocks/>
          </p:cNvGrpSpPr>
          <p:nvPr/>
        </p:nvGrpSpPr>
        <p:grpSpPr bwMode="auto">
          <a:xfrm>
            <a:off x="2133600" y="4318000"/>
            <a:ext cx="1562100" cy="1371600"/>
            <a:chOff x="0" y="0"/>
            <a:chExt cx="984" cy="864"/>
          </a:xfrm>
          <a:solidFill>
            <a:srgbClr val="DDDDDD"/>
          </a:solidFill>
        </p:grpSpPr>
        <p:sp>
          <p:nvSpPr>
            <p:cNvPr id="21598" name="Rectangle 94"/>
            <p:cNvSpPr>
              <a:spLocks/>
            </p:cNvSpPr>
            <p:nvPr/>
          </p:nvSpPr>
          <p:spPr bwMode="auto">
            <a:xfrm>
              <a:off x="0" y="0"/>
              <a:ext cx="984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19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Pos.SELECT</a:t>
              </a:r>
            </a:p>
            <a:p>
              <a:r>
                <a:rPr lang="en-US" sz="11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sym = </a:t>
              </a:r>
              <a:r>
                <a:rPr lang="ja-JP" altLang="en-US" sz="1100" b="1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‘</a:t>
              </a:r>
              <a:r>
                <a:rPr lang="en-US" sz="11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GM</a:t>
              </a:r>
              <a:r>
                <a:rPr lang="ja-JP" altLang="en-US" sz="1100" b="1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599" name="Line 95"/>
            <p:cNvSpPr>
              <a:spLocks noChangeShapeType="1"/>
            </p:cNvSpPr>
            <p:nvPr/>
          </p:nvSpPr>
          <p:spPr bwMode="auto">
            <a:xfrm rot="10800000" flipH="1">
              <a:off x="496" y="324"/>
              <a:ext cx="0" cy="540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</p:grpSp>
      <p:grpSp>
        <p:nvGrpSpPr>
          <p:cNvPr id="21603" name="Group 99"/>
          <p:cNvGrpSpPr>
            <a:grpSpLocks/>
          </p:cNvGrpSpPr>
          <p:nvPr/>
        </p:nvGrpSpPr>
        <p:grpSpPr bwMode="auto">
          <a:xfrm>
            <a:off x="5308600" y="4318000"/>
            <a:ext cx="1600200" cy="1320800"/>
            <a:chOff x="0" y="0"/>
            <a:chExt cx="1008" cy="832"/>
          </a:xfrm>
          <a:solidFill>
            <a:srgbClr val="DDDDDD"/>
          </a:solidFill>
        </p:grpSpPr>
        <p:sp>
          <p:nvSpPr>
            <p:cNvPr id="21601" name="Rectangle 97"/>
            <p:cNvSpPr>
              <a:spLocks/>
            </p:cNvSpPr>
            <p:nvPr/>
          </p:nvSpPr>
          <p:spPr bwMode="auto">
            <a:xfrm>
              <a:off x="0" y="0"/>
              <a:ext cx="1008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19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Pos.SELECT</a:t>
              </a:r>
            </a:p>
            <a:p>
              <a:r>
                <a:rPr lang="en-US" sz="11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date=</a:t>
              </a:r>
              <a:r>
                <a:rPr lang="ja-JP" altLang="en-US" sz="1100" b="1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r>
                <a:rPr lang="en-US" sz="11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1/17/07</a:t>
              </a:r>
              <a:r>
                <a:rPr lang="ja-JP" altLang="en-US" sz="1100" b="1">
                  <a:solidFill>
                    <a:schemeClr val="tx1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602" name="Line 98"/>
            <p:cNvSpPr>
              <a:spLocks noChangeShapeType="1"/>
            </p:cNvSpPr>
            <p:nvPr/>
          </p:nvSpPr>
          <p:spPr bwMode="auto">
            <a:xfrm rot="10800000">
              <a:off x="504" y="328"/>
              <a:ext cx="8" cy="50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</p:grpSp>
      <p:grpSp>
        <p:nvGrpSpPr>
          <p:cNvPr id="21611" name="Group 107"/>
          <p:cNvGrpSpPr>
            <a:grpSpLocks/>
          </p:cNvGrpSpPr>
          <p:nvPr/>
        </p:nvGrpSpPr>
        <p:grpSpPr bwMode="auto">
          <a:xfrm>
            <a:off x="1819275" y="3187700"/>
            <a:ext cx="5499100" cy="1143000"/>
            <a:chOff x="0" y="0"/>
            <a:chExt cx="3464" cy="720"/>
          </a:xfrm>
          <a:solidFill>
            <a:srgbClr val="DDDDDD"/>
          </a:solidFill>
        </p:grpSpPr>
        <p:sp>
          <p:nvSpPr>
            <p:cNvPr id="21604" name="Rectangle 100"/>
            <p:cNvSpPr>
              <a:spLocks/>
            </p:cNvSpPr>
            <p:nvPr/>
          </p:nvSpPr>
          <p:spPr bwMode="auto">
            <a:xfrm>
              <a:off x="1365" y="0"/>
              <a:ext cx="784" cy="224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20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AND</a:t>
              </a:r>
            </a:p>
          </p:txBody>
        </p:sp>
        <p:grpSp>
          <p:nvGrpSpPr>
            <p:cNvPr id="21607" name="Group 103"/>
            <p:cNvGrpSpPr>
              <a:grpSpLocks/>
            </p:cNvGrpSpPr>
            <p:nvPr/>
          </p:nvGrpSpPr>
          <p:grpSpPr bwMode="auto">
            <a:xfrm>
              <a:off x="2157" y="272"/>
              <a:ext cx="1307" cy="448"/>
              <a:chOff x="0" y="0"/>
              <a:chExt cx="1306" cy="448"/>
            </a:xfrm>
            <a:grpFill/>
          </p:grpSpPr>
          <p:sp>
            <p:nvSpPr>
              <p:cNvPr id="21605" name="Rectangle 101"/>
              <p:cNvSpPr>
                <a:spLocks/>
              </p:cNvSpPr>
              <p:nvPr/>
            </p:nvSpPr>
            <p:spPr bwMode="auto">
              <a:xfrm>
                <a:off x="114" y="44"/>
                <a:ext cx="1192" cy="32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r>
                  <a:rPr lang="en-US" sz="1400" b="1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r>
                  <a:rPr lang="en-US" sz="1400" b="1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(1,1,1,1)</a:t>
                </a:r>
              </a:p>
            </p:txBody>
          </p:sp>
          <p:sp>
            <p:nvSpPr>
              <p:cNvPr id="21606" name="Line 102"/>
              <p:cNvSpPr>
                <a:spLocks noChangeShapeType="1"/>
              </p:cNvSpPr>
              <p:nvPr/>
            </p:nvSpPr>
            <p:spPr bwMode="auto">
              <a:xfrm rot="10800000">
                <a:off x="0" y="0"/>
                <a:ext cx="560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</p:grpSp>
        <p:grpSp>
          <p:nvGrpSpPr>
            <p:cNvPr id="21610" name="Group 106"/>
            <p:cNvGrpSpPr>
              <a:grpSpLocks/>
            </p:cNvGrpSpPr>
            <p:nvPr/>
          </p:nvGrpSpPr>
          <p:grpSpPr bwMode="auto">
            <a:xfrm>
              <a:off x="0" y="251"/>
              <a:ext cx="1397" cy="469"/>
              <a:chOff x="0" y="0"/>
              <a:chExt cx="1397" cy="468"/>
            </a:xfrm>
            <a:grpFill/>
          </p:grpSpPr>
          <p:sp>
            <p:nvSpPr>
              <p:cNvPr id="21608" name="Line 104"/>
              <p:cNvSpPr>
                <a:spLocks noChangeShapeType="1"/>
              </p:cNvSpPr>
              <p:nvPr/>
            </p:nvSpPr>
            <p:spPr bwMode="auto">
              <a:xfrm rot="10800000" flipH="1">
                <a:off x="669" y="20"/>
                <a:ext cx="728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  <p:sp>
            <p:nvSpPr>
              <p:cNvPr id="21609" name="Rectangle 105"/>
              <p:cNvSpPr>
                <a:spLocks/>
              </p:cNvSpPr>
              <p:nvPr/>
            </p:nvSpPr>
            <p:spPr bwMode="auto">
              <a:xfrm>
                <a:off x="0" y="0"/>
                <a:ext cx="1192" cy="32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r>
                  <a:rPr lang="en-US" sz="1400" b="1" dirty="0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(1,1,1,0)</a:t>
                </a:r>
              </a:p>
            </p:txBody>
          </p:sp>
        </p:grpSp>
      </p:grpSp>
      <p:grpSp>
        <p:nvGrpSpPr>
          <p:cNvPr id="21615" name="Group 111"/>
          <p:cNvGrpSpPr>
            <a:grpSpLocks/>
          </p:cNvGrpSpPr>
          <p:nvPr/>
        </p:nvGrpSpPr>
        <p:grpSpPr bwMode="auto">
          <a:xfrm>
            <a:off x="3606800" y="1816100"/>
            <a:ext cx="2898775" cy="1384300"/>
            <a:chOff x="0" y="0"/>
            <a:chExt cx="1826" cy="872"/>
          </a:xfrm>
          <a:solidFill>
            <a:srgbClr val="DDDDDD"/>
          </a:solidFill>
        </p:grpSpPr>
        <p:sp>
          <p:nvSpPr>
            <p:cNvPr id="21612" name="Rectangle 108"/>
            <p:cNvSpPr>
              <a:spLocks/>
            </p:cNvSpPr>
            <p:nvPr/>
          </p:nvSpPr>
          <p:spPr bwMode="auto">
            <a:xfrm>
              <a:off x="634" y="436"/>
              <a:ext cx="1192" cy="3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Bitmap</a:t>
              </a:r>
            </a:p>
            <a:p>
              <a:r>
                <a:rPr lang="en-US" sz="1400" b="1" dirty="0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(1,1,1,0)</a:t>
              </a:r>
            </a:p>
          </p:txBody>
        </p:sp>
        <p:sp>
          <p:nvSpPr>
            <p:cNvPr id="21613" name="Line 109"/>
            <p:cNvSpPr>
              <a:spLocks noChangeShapeType="1"/>
            </p:cNvSpPr>
            <p:nvPr/>
          </p:nvSpPr>
          <p:spPr bwMode="auto">
            <a:xfrm rot="10800000">
              <a:off x="632" y="368"/>
              <a:ext cx="8" cy="50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21614" name="Rectangle 110"/>
            <p:cNvSpPr>
              <a:spLocks/>
            </p:cNvSpPr>
            <p:nvPr/>
          </p:nvSpPr>
          <p:spPr bwMode="auto">
            <a:xfrm>
              <a:off x="0" y="0"/>
              <a:ext cx="1296" cy="288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20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Lookup</a:t>
              </a:r>
            </a:p>
          </p:txBody>
        </p:sp>
      </p:grpSp>
      <p:sp>
        <p:nvSpPr>
          <p:cNvPr id="21616" name="AutoShape 112"/>
          <p:cNvSpPr>
            <a:spLocks/>
          </p:cNvSpPr>
          <p:nvPr/>
        </p:nvSpPr>
        <p:spPr bwMode="auto">
          <a:xfrm>
            <a:off x="3797300" y="2254250"/>
            <a:ext cx="393700" cy="3371850"/>
          </a:xfrm>
          <a:custGeom>
            <a:avLst/>
            <a:gdLst/>
            <a:ahLst/>
            <a:cxnLst/>
            <a:rect l="0" t="0" r="r" b="b"/>
            <a:pathLst>
              <a:path w="21600" h="21207">
                <a:moveTo>
                  <a:pt x="0" y="21201"/>
                </a:moveTo>
                <a:cubicBezTo>
                  <a:pt x="0" y="21201"/>
                  <a:pt x="21600" y="21600"/>
                  <a:pt x="21600" y="16168"/>
                </a:cubicBezTo>
                <a:cubicBezTo>
                  <a:pt x="21600" y="10736"/>
                  <a:pt x="21600" y="1630"/>
                  <a:pt x="21600" y="1630"/>
                </a:cubicBezTo>
                <a:lnTo>
                  <a:pt x="21600" y="0"/>
                </a:lnTo>
              </a:path>
            </a:pathLst>
          </a:custGeom>
          <a:noFill/>
          <a:ln w="63500" cap="flat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 dirty="0">
              <a:latin typeface="Arial"/>
            </a:endParaRPr>
          </a:p>
        </p:txBody>
      </p:sp>
      <p:grpSp>
        <p:nvGrpSpPr>
          <p:cNvPr id="21620" name="Group 116"/>
          <p:cNvGrpSpPr>
            <a:grpSpLocks/>
          </p:cNvGrpSpPr>
          <p:nvPr/>
        </p:nvGrpSpPr>
        <p:grpSpPr bwMode="auto">
          <a:xfrm>
            <a:off x="3987800" y="622300"/>
            <a:ext cx="2047875" cy="1168400"/>
            <a:chOff x="0" y="0"/>
            <a:chExt cx="1290" cy="736"/>
          </a:xfrm>
          <a:solidFill>
            <a:srgbClr val="DDDDDD"/>
          </a:solidFill>
        </p:grpSpPr>
        <p:sp>
          <p:nvSpPr>
            <p:cNvPr id="21617" name="Line 113"/>
            <p:cNvSpPr>
              <a:spLocks noChangeShapeType="1"/>
            </p:cNvSpPr>
            <p:nvPr/>
          </p:nvSpPr>
          <p:spPr bwMode="auto">
            <a:xfrm rot="10800000">
              <a:off x="384" y="232"/>
              <a:ext cx="8" cy="50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21618" name="Rectangle 114"/>
            <p:cNvSpPr>
              <a:spLocks/>
            </p:cNvSpPr>
            <p:nvPr/>
          </p:nvSpPr>
          <p:spPr bwMode="auto">
            <a:xfrm>
              <a:off x="98" y="488"/>
              <a:ext cx="1192" cy="18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400" b="1" dirty="0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Prices</a:t>
              </a:r>
            </a:p>
          </p:txBody>
        </p:sp>
        <p:sp>
          <p:nvSpPr>
            <p:cNvPr id="21619" name="Rectangle 115"/>
            <p:cNvSpPr>
              <a:spLocks/>
            </p:cNvSpPr>
            <p:nvPr/>
          </p:nvSpPr>
          <p:spPr bwMode="auto">
            <a:xfrm>
              <a:off x="0" y="0"/>
              <a:ext cx="784" cy="224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20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</p:txBody>
        </p:sp>
      </p:grpSp>
      <p:sp>
        <p:nvSpPr>
          <p:cNvPr id="21621" name="AutoShape 117"/>
          <p:cNvSpPr>
            <a:spLocks/>
          </p:cNvSpPr>
          <p:nvPr/>
        </p:nvSpPr>
        <p:spPr bwMode="auto">
          <a:xfrm>
            <a:off x="6045200" y="876300"/>
            <a:ext cx="3035300" cy="1587500"/>
          </a:xfrm>
          <a:prstGeom prst="roundRect">
            <a:avLst>
              <a:gd name="adj" fmla="val 12000"/>
            </a:avLst>
          </a:prstGeom>
          <a:solidFill>
            <a:srgbClr val="0004FF">
              <a:alpha val="49803"/>
            </a:srgb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b="1" dirty="0" smtClean="0">
                <a:solidFill>
                  <a:srgbClr val="FFF00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Much less data flowing through memory</a:t>
            </a:r>
          </a:p>
        </p:txBody>
      </p:sp>
      <p:sp>
        <p:nvSpPr>
          <p:cNvPr id="21622" name="Rectangle 118"/>
          <p:cNvSpPr>
            <a:spLocks/>
          </p:cNvSpPr>
          <p:nvPr/>
        </p:nvSpPr>
        <p:spPr bwMode="auto">
          <a:xfrm>
            <a:off x="210379" y="6053207"/>
            <a:ext cx="198430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2300" dirty="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rPr>
              <a:t>See Abadi et al</a:t>
            </a:r>
          </a:p>
          <a:p>
            <a:r>
              <a:rPr lang="en-US" sz="2300" dirty="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rPr>
              <a:t>ICDE 07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3612"/>
    </mc:Choice>
    <mc:Fallback xmlns="">
      <p:transition xmlns:p14="http://schemas.microsoft.com/office/powerpoint/2010/main" advTm="7361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1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1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1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16" grpId="0" animBg="1"/>
      <p:bldP spid="21621" grpId="0" animBg="1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28B90-7B58-3347-A0F0-C10F3EEC4105}" type="slidenum">
              <a:rPr lang="en-US"/>
              <a:pPr/>
              <a:t>6</a:t>
            </a:fld>
            <a:endParaRPr lang="en-US"/>
          </a:p>
        </p:txBody>
      </p:sp>
      <p:sp>
        <p:nvSpPr>
          <p:cNvPr id="22529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Column-Oriented DBs Outline</a:t>
            </a:r>
          </a:p>
        </p:txBody>
      </p:sp>
      <p:sp>
        <p:nvSpPr>
          <p:cNvPr id="2253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28600" y="1524000"/>
            <a:ext cx="8534400" cy="4927600"/>
          </a:xfrm>
          <a:ln/>
        </p:spPr>
        <p:txBody>
          <a:bodyPr/>
          <a:lstStyle/>
          <a:p>
            <a:pPr marL="812800" indent="-457200">
              <a:buFont typeface="Arial"/>
              <a:buChar char="•"/>
            </a:pPr>
            <a:r>
              <a:rPr lang="en-US" sz="3000" dirty="0">
                <a:solidFill>
                  <a:srgbClr val="BFC3FE"/>
                </a:solidFill>
              </a:rPr>
              <a:t>Query Processing</a:t>
            </a:r>
          </a:p>
          <a:p>
            <a:pPr marL="812800" indent="-457200">
              <a:spcBef>
                <a:spcPts val="500"/>
              </a:spcBef>
              <a:buFont typeface="Arial"/>
              <a:buChar char="•"/>
            </a:pPr>
            <a:r>
              <a:rPr lang="en-US" sz="3000" dirty="0">
                <a:solidFill>
                  <a:srgbClr val="FB4707"/>
                </a:solidFill>
              </a:rPr>
              <a:t>Compression</a:t>
            </a:r>
          </a:p>
          <a:p>
            <a:pPr marL="812800" indent="-457200">
              <a:spcBef>
                <a:spcPts val="500"/>
              </a:spcBef>
              <a:buFont typeface="Arial"/>
              <a:buChar char="•"/>
            </a:pPr>
            <a:r>
              <a:rPr lang="en-US" sz="3000" dirty="0"/>
              <a:t>Why can</a:t>
            </a:r>
            <a:r>
              <a:rPr lang="ja-JP" altLang="en-US" sz="3000" dirty="0">
                <a:latin typeface="Arial"/>
              </a:rPr>
              <a:t>’</a:t>
            </a:r>
            <a:r>
              <a:rPr lang="en-US" sz="3000" dirty="0"/>
              <a:t>t a commercial row store do this?</a:t>
            </a:r>
          </a:p>
          <a:p>
            <a:pPr marL="812800" indent="-457200">
              <a:spcBef>
                <a:spcPts val="500"/>
              </a:spcBef>
            </a:pPr>
            <a:r>
              <a:rPr lang="en-US" sz="3000" dirty="0"/>
              <a:t>What about inserts / loading?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527"/>
    </mc:Choice>
    <mc:Fallback xmlns="">
      <p:transition xmlns:p14="http://schemas.microsoft.com/office/powerpoint/2010/main" advTm="952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124141-1DBC-3843-8518-9264A73B8E0F}" type="slidenum">
              <a:rPr lang="en-US"/>
              <a:pPr/>
              <a:t>7</a:t>
            </a:fld>
            <a:endParaRPr lang="en-US"/>
          </a:p>
        </p:txBody>
      </p:sp>
      <p:sp>
        <p:nvSpPr>
          <p:cNvPr id="27649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190500"/>
            <a:ext cx="9144000" cy="1104900"/>
          </a:xfrm>
          <a:ln/>
        </p:spPr>
        <p:txBody>
          <a:bodyPr/>
          <a:lstStyle/>
          <a:p>
            <a:r>
              <a:rPr lang="en-US" dirty="0"/>
              <a:t>Operating on Compressed Data</a:t>
            </a:r>
          </a:p>
        </p:txBody>
      </p:sp>
      <p:sp>
        <p:nvSpPr>
          <p:cNvPr id="27650" name="Rectangle 2"/>
          <p:cNvSpPr>
            <a:spLocks/>
          </p:cNvSpPr>
          <p:nvPr/>
        </p:nvSpPr>
        <p:spPr bwMode="auto">
          <a:xfrm>
            <a:off x="2476500" y="5194300"/>
            <a:ext cx="4533900" cy="17145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r>
              <a:rPr lang="en-US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27651" name="Group 3"/>
          <p:cNvGraphicFramePr>
            <a:graphicFrameLocks noGrp="1"/>
          </p:cNvGraphicFramePr>
          <p:nvPr/>
        </p:nvGraphicFramePr>
        <p:xfrm>
          <a:off x="3441700" y="5676900"/>
          <a:ext cx="673100" cy="1092200"/>
        </p:xfrm>
        <a:graphic>
          <a:graphicData uri="http://schemas.openxmlformats.org/drawingml/2006/table">
            <a:tbl>
              <a:tblPr/>
              <a:tblGrid>
                <a:gridCol w="6731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+.01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+62.47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669" name="Group 21"/>
          <p:cNvGraphicFramePr>
            <a:graphicFrameLocks noGrp="1"/>
          </p:cNvGraphicFramePr>
          <p:nvPr/>
        </p:nvGraphicFramePr>
        <p:xfrm>
          <a:off x="2590800" y="5676900"/>
          <a:ext cx="749300" cy="584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921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3xGM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1xAPPL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679" name="Group 31"/>
          <p:cNvGraphicFramePr>
            <a:graphicFrameLocks noGrp="1"/>
          </p:cNvGraphicFramePr>
          <p:nvPr/>
        </p:nvGraphicFramePr>
        <p:xfrm>
          <a:off x="4230688" y="5676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697" name="Group 49"/>
          <p:cNvGraphicFramePr>
            <a:graphicFrameLocks noGrp="1"/>
          </p:cNvGraphicFramePr>
          <p:nvPr/>
        </p:nvGraphicFramePr>
        <p:xfrm>
          <a:off x="5106988" y="5702300"/>
          <a:ext cx="685800" cy="1066800"/>
        </p:xfrm>
        <a:graphic>
          <a:graphicData uri="http://schemas.openxmlformats.org/drawingml/2006/table">
            <a:tbl>
              <a:tblPr/>
              <a:tblGrid>
                <a:gridCol w="685800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715" name="Group 67"/>
          <p:cNvGraphicFramePr>
            <a:graphicFrameLocks noGrp="1"/>
          </p:cNvGraphicFramePr>
          <p:nvPr/>
        </p:nvGraphicFramePr>
        <p:xfrm>
          <a:off x="5894388" y="5689600"/>
          <a:ext cx="965200" cy="292100"/>
        </p:xfrm>
        <a:graphic>
          <a:graphicData uri="http://schemas.openxmlformats.org/drawingml/2006/table">
            <a:tbl>
              <a:tblPr/>
              <a:tblGrid>
                <a:gridCol w="965200"/>
              </a:tblGrid>
              <a:tr h="2921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4x1/17/2007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pSp>
        <p:nvGrpSpPr>
          <p:cNvPr id="27727" name="Group 79"/>
          <p:cNvGrpSpPr>
            <a:grpSpLocks/>
          </p:cNvGrpSpPr>
          <p:nvPr/>
        </p:nvGrpSpPr>
        <p:grpSpPr bwMode="auto">
          <a:xfrm>
            <a:off x="2133600" y="4318000"/>
            <a:ext cx="4775200" cy="1371600"/>
            <a:chOff x="0" y="0"/>
            <a:chExt cx="3008" cy="864"/>
          </a:xfrm>
          <a:solidFill>
            <a:srgbClr val="DDDDDD"/>
          </a:solidFill>
        </p:grpSpPr>
        <p:grpSp>
          <p:nvGrpSpPr>
            <p:cNvPr id="27723" name="Group 75"/>
            <p:cNvGrpSpPr>
              <a:grpSpLocks/>
            </p:cNvGrpSpPr>
            <p:nvPr/>
          </p:nvGrpSpPr>
          <p:grpSpPr bwMode="auto">
            <a:xfrm>
              <a:off x="0" y="0"/>
              <a:ext cx="984" cy="864"/>
              <a:chOff x="0" y="0"/>
              <a:chExt cx="984" cy="864"/>
            </a:xfrm>
            <a:grpFill/>
          </p:grpSpPr>
          <p:sp>
            <p:nvSpPr>
              <p:cNvPr id="27721" name="Rectangle 73"/>
              <p:cNvSpPr>
                <a:spLocks/>
              </p:cNvSpPr>
              <p:nvPr/>
            </p:nvSpPr>
            <p:spPr bwMode="auto">
              <a:xfrm>
                <a:off x="0" y="0"/>
                <a:ext cx="984" cy="312"/>
              </a:xfrm>
              <a:prstGeom prst="rect">
                <a:avLst/>
              </a:prstGeom>
              <a:grp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 anchor="ctr"/>
              <a:lstStyle/>
              <a:p>
                <a:r>
                  <a:rPr lang="en-US" sz="1900" b="1" dirty="0" err="1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Pos.SELECT</a:t>
                </a:r>
                <a:endParaRPr lang="en-US" sz="1900" b="1" dirty="0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endParaRPr>
              </a:p>
              <a:p>
                <a:r>
                  <a:rPr lang="en-US" sz="1100" b="1" dirty="0" err="1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sym</a:t>
                </a:r>
                <a:r>
                  <a:rPr lang="en-US" sz="1100" b="1" dirty="0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 = </a:t>
                </a:r>
                <a:r>
                  <a:rPr lang="ja-JP" altLang="en-US" sz="1100" b="1" dirty="0">
                    <a:solidFill>
                      <a:schemeClr val="tx1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‘</a:t>
                </a:r>
                <a:r>
                  <a:rPr lang="en-US" sz="1100" b="1" dirty="0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GM</a:t>
                </a:r>
                <a:r>
                  <a:rPr lang="ja-JP" altLang="en-US" sz="1100" b="1" dirty="0">
                    <a:solidFill>
                      <a:schemeClr val="tx1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’</a:t>
                </a:r>
                <a:endParaRPr lang="en-US" sz="1100" b="1" dirty="0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endParaRPr>
              </a:p>
            </p:txBody>
          </p:sp>
          <p:sp>
            <p:nvSpPr>
              <p:cNvPr id="27722" name="Line 74"/>
              <p:cNvSpPr>
                <a:spLocks noChangeShapeType="1"/>
              </p:cNvSpPr>
              <p:nvPr/>
            </p:nvSpPr>
            <p:spPr bwMode="auto">
              <a:xfrm rot="10800000" flipH="1">
                <a:off x="496" y="324"/>
                <a:ext cx="0" cy="540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</p:grpSp>
        <p:grpSp>
          <p:nvGrpSpPr>
            <p:cNvPr id="27726" name="Group 78"/>
            <p:cNvGrpSpPr>
              <a:grpSpLocks/>
            </p:cNvGrpSpPr>
            <p:nvPr/>
          </p:nvGrpSpPr>
          <p:grpSpPr bwMode="auto">
            <a:xfrm>
              <a:off x="2000" y="0"/>
              <a:ext cx="1008" cy="832"/>
              <a:chOff x="0" y="0"/>
              <a:chExt cx="1008" cy="832"/>
            </a:xfrm>
            <a:grpFill/>
          </p:grpSpPr>
          <p:sp>
            <p:nvSpPr>
              <p:cNvPr id="27724" name="Rectangle 76"/>
              <p:cNvSpPr>
                <a:spLocks/>
              </p:cNvSpPr>
              <p:nvPr/>
            </p:nvSpPr>
            <p:spPr bwMode="auto">
              <a:xfrm>
                <a:off x="0" y="0"/>
                <a:ext cx="1008" cy="312"/>
              </a:xfrm>
              <a:prstGeom prst="rect">
                <a:avLst/>
              </a:prstGeom>
              <a:grp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 anchor="ctr"/>
              <a:lstStyle/>
              <a:p>
                <a:r>
                  <a:rPr lang="en-US" sz="1900" b="1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Pos.SELECT</a:t>
                </a:r>
              </a:p>
              <a:p>
                <a:r>
                  <a:rPr lang="en-US" sz="1100" b="1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date=</a:t>
                </a:r>
                <a:r>
                  <a:rPr lang="ja-JP" altLang="en-US" sz="1100" b="1">
                    <a:solidFill>
                      <a:schemeClr val="tx1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’</a:t>
                </a:r>
                <a:r>
                  <a:rPr lang="en-US" sz="1100" b="1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1/17/07</a:t>
                </a:r>
                <a:r>
                  <a:rPr lang="ja-JP" altLang="en-US" sz="1100" b="1">
                    <a:solidFill>
                      <a:schemeClr val="tx1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’</a:t>
                </a:r>
                <a:endParaRPr lang="en-US" sz="11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endParaRPr>
              </a:p>
            </p:txBody>
          </p:sp>
          <p:sp>
            <p:nvSpPr>
              <p:cNvPr id="27725" name="Line 77"/>
              <p:cNvSpPr>
                <a:spLocks noChangeShapeType="1"/>
              </p:cNvSpPr>
              <p:nvPr/>
            </p:nvSpPr>
            <p:spPr bwMode="auto">
              <a:xfrm rot="10800000">
                <a:off x="504" y="328"/>
                <a:ext cx="8" cy="504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</p:grpSp>
      </p:grpSp>
      <p:grpSp>
        <p:nvGrpSpPr>
          <p:cNvPr id="27735" name="Group 87"/>
          <p:cNvGrpSpPr>
            <a:grpSpLocks/>
          </p:cNvGrpSpPr>
          <p:nvPr/>
        </p:nvGrpSpPr>
        <p:grpSpPr bwMode="auto">
          <a:xfrm>
            <a:off x="1819275" y="3187700"/>
            <a:ext cx="5499100" cy="1143000"/>
            <a:chOff x="0" y="0"/>
            <a:chExt cx="3464" cy="720"/>
          </a:xfrm>
          <a:solidFill>
            <a:srgbClr val="DDDDDD"/>
          </a:solidFill>
        </p:grpSpPr>
        <p:sp>
          <p:nvSpPr>
            <p:cNvPr id="27728" name="Rectangle 80"/>
            <p:cNvSpPr>
              <a:spLocks/>
            </p:cNvSpPr>
            <p:nvPr/>
          </p:nvSpPr>
          <p:spPr bwMode="auto">
            <a:xfrm>
              <a:off x="1365" y="0"/>
              <a:ext cx="784" cy="224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20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AND</a:t>
              </a:r>
            </a:p>
          </p:txBody>
        </p:sp>
        <p:grpSp>
          <p:nvGrpSpPr>
            <p:cNvPr id="27731" name="Group 83"/>
            <p:cNvGrpSpPr>
              <a:grpSpLocks/>
            </p:cNvGrpSpPr>
            <p:nvPr/>
          </p:nvGrpSpPr>
          <p:grpSpPr bwMode="auto">
            <a:xfrm>
              <a:off x="2157" y="272"/>
              <a:ext cx="1307" cy="448"/>
              <a:chOff x="0" y="0"/>
              <a:chExt cx="1306" cy="448"/>
            </a:xfrm>
            <a:grpFill/>
          </p:grpSpPr>
          <p:sp>
            <p:nvSpPr>
              <p:cNvPr id="27729" name="Rectangle 81"/>
              <p:cNvSpPr>
                <a:spLocks/>
              </p:cNvSpPr>
              <p:nvPr/>
            </p:nvSpPr>
            <p:spPr bwMode="auto">
              <a:xfrm>
                <a:off x="114" y="44"/>
                <a:ext cx="1192" cy="32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r>
                  <a:rPr lang="en-US" sz="1400" b="1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r>
                  <a:rPr lang="en-US" sz="1400" b="1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(4x1)</a:t>
                </a:r>
              </a:p>
            </p:txBody>
          </p:sp>
          <p:sp>
            <p:nvSpPr>
              <p:cNvPr id="27730" name="Line 82"/>
              <p:cNvSpPr>
                <a:spLocks noChangeShapeType="1"/>
              </p:cNvSpPr>
              <p:nvPr/>
            </p:nvSpPr>
            <p:spPr bwMode="auto">
              <a:xfrm rot="10800000">
                <a:off x="0" y="0"/>
                <a:ext cx="560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</p:grpSp>
        <p:grpSp>
          <p:nvGrpSpPr>
            <p:cNvPr id="27734" name="Group 86"/>
            <p:cNvGrpSpPr>
              <a:grpSpLocks/>
            </p:cNvGrpSpPr>
            <p:nvPr/>
          </p:nvGrpSpPr>
          <p:grpSpPr bwMode="auto">
            <a:xfrm>
              <a:off x="0" y="251"/>
              <a:ext cx="1397" cy="469"/>
              <a:chOff x="0" y="0"/>
              <a:chExt cx="1397" cy="468"/>
            </a:xfrm>
            <a:grpFill/>
          </p:grpSpPr>
          <p:sp>
            <p:nvSpPr>
              <p:cNvPr id="27732" name="Line 84"/>
              <p:cNvSpPr>
                <a:spLocks noChangeShapeType="1"/>
              </p:cNvSpPr>
              <p:nvPr/>
            </p:nvSpPr>
            <p:spPr bwMode="auto">
              <a:xfrm rot="10800000" flipH="1">
                <a:off x="669" y="20"/>
                <a:ext cx="728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endParaRPr lang="en-US" dirty="0">
                  <a:latin typeface="Arial"/>
                </a:endParaRPr>
              </a:p>
            </p:txBody>
          </p:sp>
          <p:sp>
            <p:nvSpPr>
              <p:cNvPr id="27733" name="Rectangle 85"/>
              <p:cNvSpPr>
                <a:spLocks/>
              </p:cNvSpPr>
              <p:nvPr/>
            </p:nvSpPr>
            <p:spPr bwMode="auto">
              <a:xfrm>
                <a:off x="0" y="0"/>
                <a:ext cx="1192" cy="32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r>
                  <a:rPr lang="en-US" sz="1400" b="1" dirty="0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r>
                  <a:rPr lang="en-US" sz="1400" b="1" dirty="0">
                    <a:solidFill>
                      <a:schemeClr val="tx1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(3x1,1x0)</a:t>
                </a:r>
              </a:p>
            </p:txBody>
          </p:sp>
        </p:grpSp>
      </p:grpSp>
      <p:grpSp>
        <p:nvGrpSpPr>
          <p:cNvPr id="27739" name="Group 91"/>
          <p:cNvGrpSpPr>
            <a:grpSpLocks/>
          </p:cNvGrpSpPr>
          <p:nvPr/>
        </p:nvGrpSpPr>
        <p:grpSpPr bwMode="auto">
          <a:xfrm>
            <a:off x="3606800" y="1816100"/>
            <a:ext cx="2898775" cy="1384300"/>
            <a:chOff x="0" y="0"/>
            <a:chExt cx="1826" cy="872"/>
          </a:xfrm>
        </p:grpSpPr>
        <p:sp>
          <p:nvSpPr>
            <p:cNvPr id="27736" name="Rectangle 88"/>
            <p:cNvSpPr>
              <a:spLocks/>
            </p:cNvSpPr>
            <p:nvPr/>
          </p:nvSpPr>
          <p:spPr bwMode="auto">
            <a:xfrm>
              <a:off x="634" y="436"/>
              <a:ext cx="1192" cy="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4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Bitmap</a:t>
              </a:r>
            </a:p>
            <a:p>
              <a:r>
                <a:rPr lang="en-US" sz="14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(3x1,1x0)</a:t>
              </a:r>
            </a:p>
          </p:txBody>
        </p:sp>
        <p:sp>
          <p:nvSpPr>
            <p:cNvPr id="27737" name="Line 89"/>
            <p:cNvSpPr>
              <a:spLocks noChangeShapeType="1"/>
            </p:cNvSpPr>
            <p:nvPr/>
          </p:nvSpPr>
          <p:spPr bwMode="auto">
            <a:xfrm rot="10800000">
              <a:off x="632" y="368"/>
              <a:ext cx="8" cy="504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27738" name="Rectangle 90"/>
            <p:cNvSpPr>
              <a:spLocks/>
            </p:cNvSpPr>
            <p:nvPr/>
          </p:nvSpPr>
          <p:spPr bwMode="auto">
            <a:xfrm>
              <a:off x="0" y="0"/>
              <a:ext cx="1296" cy="2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2000" b="1" dirty="0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Lookup</a:t>
              </a:r>
            </a:p>
          </p:txBody>
        </p:sp>
      </p:grpSp>
      <p:sp>
        <p:nvSpPr>
          <p:cNvPr id="27740" name="AutoShape 92"/>
          <p:cNvSpPr>
            <a:spLocks/>
          </p:cNvSpPr>
          <p:nvPr/>
        </p:nvSpPr>
        <p:spPr bwMode="auto">
          <a:xfrm>
            <a:off x="3797300" y="2254250"/>
            <a:ext cx="393700" cy="3371850"/>
          </a:xfrm>
          <a:custGeom>
            <a:avLst/>
            <a:gdLst/>
            <a:ahLst/>
            <a:cxnLst/>
            <a:rect l="0" t="0" r="r" b="b"/>
            <a:pathLst>
              <a:path w="21600" h="21207">
                <a:moveTo>
                  <a:pt x="0" y="21201"/>
                </a:moveTo>
                <a:cubicBezTo>
                  <a:pt x="0" y="21201"/>
                  <a:pt x="21600" y="21600"/>
                  <a:pt x="21600" y="16168"/>
                </a:cubicBezTo>
                <a:cubicBezTo>
                  <a:pt x="21600" y="10736"/>
                  <a:pt x="21600" y="1630"/>
                  <a:pt x="21600" y="1630"/>
                </a:cubicBezTo>
                <a:lnTo>
                  <a:pt x="21600" y="0"/>
                </a:lnTo>
              </a:path>
            </a:pathLst>
          </a:custGeom>
          <a:noFill/>
          <a:ln w="63500" cap="flat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 dirty="0">
              <a:latin typeface="Arial"/>
            </a:endParaRPr>
          </a:p>
        </p:txBody>
      </p:sp>
      <p:grpSp>
        <p:nvGrpSpPr>
          <p:cNvPr id="27744" name="Group 96"/>
          <p:cNvGrpSpPr>
            <a:grpSpLocks/>
          </p:cNvGrpSpPr>
          <p:nvPr/>
        </p:nvGrpSpPr>
        <p:grpSpPr bwMode="auto">
          <a:xfrm>
            <a:off x="3987800" y="622300"/>
            <a:ext cx="2047875" cy="1168400"/>
            <a:chOff x="0" y="0"/>
            <a:chExt cx="1290" cy="736"/>
          </a:xfrm>
        </p:grpSpPr>
        <p:sp>
          <p:nvSpPr>
            <p:cNvPr id="27741" name="Line 93"/>
            <p:cNvSpPr>
              <a:spLocks noChangeShapeType="1"/>
            </p:cNvSpPr>
            <p:nvPr/>
          </p:nvSpPr>
          <p:spPr bwMode="auto">
            <a:xfrm rot="10800000">
              <a:off x="384" y="232"/>
              <a:ext cx="8" cy="504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  <p:sp>
          <p:nvSpPr>
            <p:cNvPr id="27742" name="Rectangle 94"/>
            <p:cNvSpPr>
              <a:spLocks/>
            </p:cNvSpPr>
            <p:nvPr/>
          </p:nvSpPr>
          <p:spPr bwMode="auto">
            <a:xfrm>
              <a:off x="98" y="488"/>
              <a:ext cx="1192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4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Prices</a:t>
              </a:r>
            </a:p>
          </p:txBody>
        </p:sp>
        <p:sp>
          <p:nvSpPr>
            <p:cNvPr id="27743" name="Rectangle 95"/>
            <p:cNvSpPr>
              <a:spLocks/>
            </p:cNvSpPr>
            <p:nvPr/>
          </p:nvSpPr>
          <p:spPr bwMode="auto">
            <a:xfrm>
              <a:off x="0" y="0"/>
              <a:ext cx="784" cy="224"/>
            </a:xfrm>
            <a:prstGeom prst="rect">
              <a:avLst/>
            </a:prstGeom>
            <a:solidFill>
              <a:srgbClr val="CCCCCC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r>
                <a:rPr lang="en-US" sz="2000" b="1">
                  <a:solidFill>
                    <a:schemeClr val="tx1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</p:txBody>
        </p:sp>
      </p:grpSp>
      <p:sp>
        <p:nvSpPr>
          <p:cNvPr id="27746" name="AutoShape 98"/>
          <p:cNvSpPr>
            <a:spLocks/>
          </p:cNvSpPr>
          <p:nvPr/>
        </p:nvSpPr>
        <p:spPr bwMode="auto">
          <a:xfrm>
            <a:off x="444500" y="1219200"/>
            <a:ext cx="2730500" cy="1778000"/>
          </a:xfrm>
          <a:prstGeom prst="roundRect">
            <a:avLst>
              <a:gd name="adj" fmla="val 10713"/>
            </a:avLst>
          </a:prstGeom>
          <a:solidFill>
            <a:srgbClr val="0004FF">
              <a:alpha val="49803"/>
            </a:srgb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b="1">
                <a:solidFill>
                  <a:schemeClr val="tx1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Only possible with late materialization!</a:t>
            </a:r>
          </a:p>
        </p:txBody>
      </p:sp>
      <p:sp>
        <p:nvSpPr>
          <p:cNvPr id="27745" name="Rectangle 97"/>
          <p:cNvSpPr>
            <a:spLocks/>
          </p:cNvSpPr>
          <p:nvPr/>
        </p:nvSpPr>
        <p:spPr bwMode="auto">
          <a:xfrm>
            <a:off x="3184525" y="3879850"/>
            <a:ext cx="2603500" cy="965200"/>
          </a:xfrm>
          <a:prstGeom prst="rect">
            <a:avLst/>
          </a:prstGeom>
          <a:solidFill>
            <a:srgbClr val="CCFFCC"/>
          </a:solidFill>
          <a:ln w="28575" cmpd="sng">
            <a:solidFill>
              <a:schemeClr val="accent1">
                <a:lumMod val="75000"/>
              </a:schemeClr>
            </a:solidFill>
          </a:ln>
          <a:extLst/>
        </p:spPr>
        <p:txBody>
          <a:bodyPr lIns="0" tIns="0" rIns="0" bIns="0" anchor="ctr"/>
          <a:lstStyle/>
          <a:p>
            <a:r>
              <a:rPr lang="en-US" dirty="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rPr>
              <a:t>Compression Aware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7172"/>
    </mc:Choice>
    <mc:Fallback xmlns="">
      <p:transition xmlns:p14="http://schemas.microsoft.com/office/powerpoint/2010/main" advTm="4717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7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7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7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7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40" grpId="0" animBg="1"/>
      <p:bldP spid="27746" grpId="0" animBg="1" autoUpdateAnimBg="0"/>
      <p:bldP spid="27745" grpId="0" animBg="1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8536FA-EE83-084F-A0BA-373ED3C61EE3}" type="slidenum">
              <a:rPr lang="en-US"/>
              <a:pPr/>
              <a:t>8</a:t>
            </a:fld>
            <a:endParaRPr lang="en-US"/>
          </a:p>
        </p:txBody>
      </p:sp>
      <p:sp>
        <p:nvSpPr>
          <p:cNvPr id="2867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Direct Operation Optimizations</a:t>
            </a:r>
          </a:p>
        </p:txBody>
      </p:sp>
      <p:sp>
        <p:nvSpPr>
          <p:cNvPr id="2867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52400" y="1600200"/>
            <a:ext cx="8153400" cy="4927600"/>
          </a:xfrm>
          <a:ln/>
        </p:spPr>
        <p:txBody>
          <a:bodyPr/>
          <a:lstStyle/>
          <a:p>
            <a:pPr marL="698500" indent="-342900">
              <a:spcBef>
                <a:spcPts val="600"/>
              </a:spcBef>
            </a:pPr>
            <a:r>
              <a:rPr lang="en-US" dirty="0" smtClean="0"/>
              <a:t>Compressed </a:t>
            </a:r>
            <a:r>
              <a:rPr lang="en-US" dirty="0"/>
              <a:t>data used directly for position </a:t>
            </a:r>
            <a:r>
              <a:rPr lang="en-US" dirty="0" smtClean="0"/>
              <a:t>lookup</a:t>
            </a:r>
          </a:p>
          <a:p>
            <a:pPr marL="1130300" lvl="1" indent="-342900">
              <a:spcBef>
                <a:spcPts val="600"/>
              </a:spcBef>
            </a:pPr>
            <a:r>
              <a:rPr lang="en-US" dirty="0" smtClean="0"/>
              <a:t>RLE, Dictionary, Bitmap</a:t>
            </a:r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698500" indent="-342900">
              <a:spcBef>
                <a:spcPts val="600"/>
              </a:spcBef>
            </a:pPr>
            <a:r>
              <a:rPr lang="en-US" dirty="0" smtClean="0"/>
              <a:t>Direct Aggregation and GROUP BY on compressed blocks</a:t>
            </a:r>
          </a:p>
          <a:p>
            <a:pPr marL="1130300" lvl="1" indent="-342900">
              <a:spcBef>
                <a:spcPts val="600"/>
              </a:spcBef>
            </a:pPr>
            <a:r>
              <a:rPr lang="en-US" dirty="0" smtClean="0"/>
              <a:t>RLE, Dictionary</a:t>
            </a:r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698500" indent="-342900">
              <a:spcBef>
                <a:spcPts val="600"/>
              </a:spcBef>
            </a:pPr>
            <a:r>
              <a:rPr lang="en-US" dirty="0"/>
              <a:t>Join runs of </a:t>
            </a:r>
            <a:r>
              <a:rPr lang="en-US" dirty="0" smtClean="0"/>
              <a:t>compressed blocks</a:t>
            </a:r>
          </a:p>
          <a:p>
            <a:pPr marL="1130300" lvl="1" indent="-342900">
              <a:spcBef>
                <a:spcPts val="600"/>
              </a:spcBef>
            </a:pPr>
            <a:r>
              <a:rPr lang="en-US" dirty="0" smtClean="0"/>
              <a:t>RLE, Dictionary</a:t>
            </a:r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698500" indent="-342900">
              <a:spcBef>
                <a:spcPts val="600"/>
              </a:spcBef>
            </a:pPr>
            <a:r>
              <a:rPr lang="en-US" dirty="0" smtClean="0"/>
              <a:t>Min</a:t>
            </a:r>
            <a:r>
              <a:rPr lang="en-US" dirty="0"/>
              <a:t>/max directly extracted from sorted </a:t>
            </a:r>
            <a:r>
              <a:rPr lang="en-US" dirty="0" smtClean="0"/>
              <a:t>data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606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8589"/>
    </mc:Choice>
    <mc:Fallback xmlns="">
      <p:transition xmlns:p14="http://schemas.microsoft.com/office/powerpoint/2010/main" advTm="1858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648700" y="6553200"/>
            <a:ext cx="255588" cy="304800"/>
          </a:xfrm>
        </p:spPr>
        <p:txBody>
          <a:bodyPr/>
          <a:lstStyle/>
          <a:p>
            <a:fld id="{3A8DD9E8-5780-8B4E-A693-3D414DE723FB}" type="slidenum">
              <a:rPr lang="en-US"/>
              <a:pPr/>
              <a:t>9</a:t>
            </a:fld>
            <a:endParaRPr lang="en-US"/>
          </a:p>
        </p:txBody>
      </p:sp>
      <p:sp>
        <p:nvSpPr>
          <p:cNvPr id="29697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TPC-H Compression Performance</a:t>
            </a:r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0" y="1143000"/>
            <a:ext cx="8026400" cy="3124200"/>
          </a:xfrm>
          <a:ln/>
        </p:spPr>
        <p:txBody>
          <a:bodyPr/>
          <a:lstStyle/>
          <a:p>
            <a:pPr marL="339725" lvl="1" indent="409575">
              <a:buFontTx/>
              <a:buBlip>
                <a:blip r:embed="rId4"/>
              </a:buBlip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Query: SELECT 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colY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, SUM(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colX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) </a:t>
            </a:r>
          </a:p>
          <a:p>
            <a:pPr marL="339725" lvl="1" indent="0">
              <a:spcBef>
                <a:spcPts val="500"/>
              </a:spcBef>
              <a:buNone/>
            </a:pPr>
            <a:r>
              <a:rPr lang="en-US" sz="2200" dirty="0" smtClean="0">
                <a:solidFill>
                  <a:schemeClr val="accent1">
                    <a:lumMod val="75000"/>
                  </a:schemeClr>
                </a:solidFill>
              </a:rPr>
              <a:t>                 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FROM 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lineItem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 GROUP BY 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colY</a:t>
            </a:r>
            <a:endParaRPr lang="en-US" sz="2200" dirty="0">
              <a:solidFill>
                <a:schemeClr val="accent1">
                  <a:lumMod val="75000"/>
                </a:schemeClr>
              </a:solidFill>
            </a:endParaRPr>
          </a:p>
          <a:p>
            <a:pPr marL="698500" indent="-342900">
              <a:spcBef>
                <a:spcPts val="500"/>
              </a:spcBef>
            </a:pP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TPC-H Scale 10 (60M records)</a:t>
            </a:r>
          </a:p>
          <a:p>
            <a:pPr marL="698500" indent="-342900">
              <a:spcBef>
                <a:spcPts val="500"/>
              </a:spcBef>
            </a:pP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Sorted on </a:t>
            </a:r>
            <a:r>
              <a:rPr lang="en-US" sz="22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colY</a:t>
            </a: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then </a:t>
            </a:r>
            <a:r>
              <a:rPr lang="en-US" sz="22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colX</a:t>
            </a:r>
            <a:endParaRPr lang="en-US" sz="2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98500" indent="-342900">
              <a:spcBef>
                <a:spcPts val="500"/>
              </a:spcBef>
            </a:pPr>
            <a:r>
              <a:rPr lang="en-US" sz="22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colY</a:t>
            </a: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uncompressed, cardinality </a:t>
            </a:r>
            <a:r>
              <a:rPr lang="en-US" sz="2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varies</a:t>
            </a:r>
            <a:endParaRPr lang="en-US" sz="2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29705" name="Group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394764"/>
              </p:ext>
            </p:extLst>
          </p:nvPr>
        </p:nvGraphicFramePr>
        <p:xfrm>
          <a:off x="7480300" y="990600"/>
          <a:ext cx="1638300" cy="2667000"/>
        </p:xfrm>
        <a:graphic>
          <a:graphicData uri="http://schemas.openxmlformats.org/drawingml/2006/table">
            <a:tbl>
              <a:tblPr/>
              <a:tblGrid>
                <a:gridCol w="819150"/>
                <a:gridCol w="819150"/>
              </a:tblGrid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Y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halkboard" charset="0"/>
                        <a:ea typeface="ヒラギノ角ゴ ProN W6" charset="0"/>
                        <a:cs typeface="Chalkboard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C79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X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C79FF">
                        <a:alpha val="95000"/>
                      </a:srgbClr>
                    </a:solidFill>
                  </a:tcPr>
                </a:tc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1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A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1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C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1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D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2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B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2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C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3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A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9760" name="Group 64"/>
          <p:cNvGrpSpPr>
            <a:grpSpLocks/>
          </p:cNvGrpSpPr>
          <p:nvPr/>
        </p:nvGrpSpPr>
        <p:grpSpPr bwMode="auto">
          <a:xfrm>
            <a:off x="381000" y="1676400"/>
            <a:ext cx="8091488" cy="5080000"/>
            <a:chOff x="0" y="0"/>
            <a:chExt cx="5097" cy="3200"/>
          </a:xfrm>
        </p:grpSpPr>
        <p:pic>
          <p:nvPicPr>
            <p:cNvPr id="29757" name="Picture 61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552" cy="3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758" name="Picture 6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52" y="8"/>
              <a:ext cx="2545" cy="31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72918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692"/>
    </mc:Choice>
    <mc:Fallback xmlns="">
      <p:transition xmlns:p14="http://schemas.microsoft.com/office/powerpoint/2010/main" advTm="12569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7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7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6|1.8|4.6|0.5|0.5|0.5|0.2|3.5|0.8|3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12.2|3.2|9.3|12.7|5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0.6|23.1|28.2|6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22.4|5.4|2.8|3.5|2.3|14.3|1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4.7|14.3|11.5|2.8|2.2|3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1.1|6.3|8.3|2|4|5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2|0.2|0.6|1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2|1.1|0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6|27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4|1.9|5.8|8.3|20.1|35.3|11.6|3.2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Subtitle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Helvetica"/>
        <a:ea typeface="ヒラギノ角ゴ ProN W6"/>
        <a:cs typeface="ヒラギノ角ゴ ProN W6"/>
      </a:majorFont>
      <a:minorFont>
        <a:latin typeface="Arial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Title, Bullets &amp; Photo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, Bullets &amp; Photo">
      <a:majorFont>
        <a:latin typeface="Chalkboard"/>
        <a:ea typeface="ヒラギノ明朝 ProN W3"/>
        <a:cs typeface="ヒラギノ明朝 ProN W3"/>
      </a:majorFont>
      <a:minorFont>
        <a:latin typeface="Chalkboard"/>
        <a:ea typeface="ヒラギノ明朝 ProN W3"/>
        <a:cs typeface="ヒラギノ明朝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, Bullets &amp;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Title &amp; Bullets - Right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Right">
      <a:majorFont>
        <a:latin typeface="Chalkboard"/>
        <a:ea typeface="ヒラギノ明朝 ProN W3"/>
        <a:cs typeface="ヒラギノ明朝 ProN W3"/>
      </a:majorFont>
      <a:minorFont>
        <a:latin typeface="Chalkboard"/>
        <a:ea typeface="ヒラギノ明朝 ProN W3"/>
        <a:cs typeface="ヒラギノ明朝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- Righ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Bullets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">
      <a:majorFont>
        <a:latin typeface="Chalkboard"/>
        <a:ea typeface="ヒラギノ明朝 ProN W3"/>
        <a:cs typeface="ヒラギノ明朝 ProN W3"/>
      </a:majorFont>
      <a:minorFont>
        <a:latin typeface="Chalkboard"/>
        <a:ea typeface="ヒラギノ明朝 ProN W3"/>
        <a:cs typeface="ヒラギノ明朝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Optima-Medium"/>
        <a:ea typeface=""/>
        <a:cs typeface=""/>
      </a:majorFont>
      <a:minorFont>
        <a:latin typeface="Optima-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wrap="none">
        <a:prstTxWarp prst="textNoShape">
          <a:avLst/>
        </a:prstTxWarp>
        <a:spAutoFit/>
      </a:bodyPr>
      <a:lstStyle>
        <a:defPPr>
          <a:defRPr dirty="0">
            <a:latin typeface="Optima-Medium" pitchFamily="34" charset="0"/>
          </a:defRPr>
        </a:defPPr>
      </a:lstStyle>
    </a:txDef>
  </a:objectDefaults>
  <a:extraClrSchemeLst/>
</a:theme>
</file>

<file path=ppt/theme/theme1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le &amp; Bullets">
  <a:themeElements>
    <a:clrScheme name="Custom 20">
      <a:dk1>
        <a:srgbClr val="000000"/>
      </a:dk1>
      <a:lt1>
        <a:srgbClr val="0C109A"/>
      </a:lt1>
      <a:dk2>
        <a:srgbClr val="000000"/>
      </a:dk2>
      <a:lt2>
        <a:srgbClr val="000000"/>
      </a:lt2>
      <a:accent1>
        <a:srgbClr val="242AFF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FF"/>
      </a:accent5>
      <a:accent6>
        <a:srgbClr val="2D2D8A"/>
      </a:accent6>
      <a:hlink>
        <a:srgbClr val="009999"/>
      </a:hlink>
      <a:folHlink>
        <a:srgbClr val="D2D8F2"/>
      </a:folHlink>
    </a:clrScheme>
    <a:fontScheme name="Title &amp; Bullets">
      <a:majorFont>
        <a:latin typeface="Helvetica"/>
        <a:ea typeface="ヒラギノ角ゴ ProN W6"/>
        <a:cs typeface="ヒラギノ角ゴ ProN W6"/>
      </a:majorFont>
      <a:minorFont>
        <a:latin typeface="Arial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hoto - Horizontal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">
      <a:majorFont>
        <a:latin typeface="Chalkboard"/>
        <a:ea typeface="ヒラギノ明朝 ProN W3"/>
        <a:cs typeface="ヒラギノ明朝 ProN W3"/>
      </a:majorFont>
      <a:minorFont>
        <a:latin typeface="Chalkboard"/>
        <a:ea typeface="ヒラギノ明朝 ProN W3"/>
        <a:cs typeface="ヒラギノ明朝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Photo - Horizont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Title - Center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Center">
      <a:majorFont>
        <a:latin typeface="Chalkboard"/>
        <a:ea typeface="ヒラギノ明朝 ProN W3"/>
        <a:cs typeface="ヒラギノ明朝 ProN W3"/>
      </a:majorFont>
      <a:minorFont>
        <a:latin typeface="Chalkboard"/>
        <a:ea typeface="ヒラギノ明朝 ProN W3"/>
        <a:cs typeface="ヒラギノ明朝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- Cen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Photo - Vertical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">
      <a:majorFont>
        <a:latin typeface="Chalkboard"/>
        <a:ea typeface="ヒラギノ明朝 ProN W3"/>
        <a:cs typeface="ヒラギノ明朝 ProN W3"/>
      </a:majorFont>
      <a:minorFont>
        <a:latin typeface="Chalkboard"/>
        <a:ea typeface="ヒラギノ明朝 ProN W3"/>
        <a:cs typeface="ヒラギノ明朝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Photo - Vertic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Title - Top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">
      <a:majorFont>
        <a:latin typeface="Chalkboard"/>
        <a:ea typeface="ヒラギノ明朝 ProN W3"/>
        <a:cs typeface="ヒラギノ明朝 ProN W3"/>
      </a:majorFont>
      <a:minorFont>
        <a:latin typeface="Chalkboard"/>
        <a:ea typeface="ヒラギノ明朝 ProN W3"/>
        <a:cs typeface="ヒラギノ明朝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- To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Blan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Chalkboard"/>
        <a:ea typeface="ヒラギノ明朝 ProN W3"/>
        <a:cs typeface="ヒラギノ明朝 ProN W3"/>
      </a:majorFont>
      <a:minorFont>
        <a:latin typeface="Chalkboard"/>
        <a:ea typeface="ヒラギノ明朝 ProN W3"/>
        <a:cs typeface="ヒラギノ明朝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Title &amp; Bullets - Left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Left">
      <a:majorFont>
        <a:latin typeface="Chalkboard"/>
        <a:ea typeface="ヒラギノ明朝 ProN W3"/>
        <a:cs typeface="ヒラギノ明朝 ProN W3"/>
      </a:majorFont>
      <a:minorFont>
        <a:latin typeface="Chalkboard"/>
        <a:ea typeface="ヒラギノ明朝 ProN W3"/>
        <a:cs typeface="ヒラギノ明朝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- Lef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Title &amp; Bullets - 2 Column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2 Column">
      <a:majorFont>
        <a:latin typeface="Chalkboard"/>
        <a:ea typeface="ヒラギノ明朝 ProN W3"/>
        <a:cs typeface="ヒラギノ明朝 ProN W3"/>
      </a:majorFont>
      <a:minorFont>
        <a:latin typeface="Chalkboard"/>
        <a:ea typeface="ヒラギノ明朝 ProN W3"/>
        <a:cs typeface="ヒラギノ明朝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- 2 Colum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6798</TotalTime>
  <Pages>0</Pages>
  <Words>964</Words>
  <Characters>0</Characters>
  <Application>Microsoft Macintosh PowerPoint</Application>
  <PresentationFormat>On-screen Show (4:3)</PresentationFormat>
  <Lines>0</Lines>
  <Paragraphs>414</Paragraphs>
  <Slides>15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13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Title &amp; Subtitle</vt:lpstr>
      <vt:lpstr>Title &amp; Bullets</vt:lpstr>
      <vt:lpstr>Photo - Horizontal</vt:lpstr>
      <vt:lpstr>Title - Center</vt:lpstr>
      <vt:lpstr>Photo - Vertical</vt:lpstr>
      <vt:lpstr>Title - Top</vt:lpstr>
      <vt:lpstr>Blank</vt:lpstr>
      <vt:lpstr>Title &amp; Bullets - Left</vt:lpstr>
      <vt:lpstr>Title &amp; Bullets - 2 Column</vt:lpstr>
      <vt:lpstr>Title, Bullets &amp; Photo</vt:lpstr>
      <vt:lpstr>Title &amp; Bullets - Right</vt:lpstr>
      <vt:lpstr>Bullets</vt:lpstr>
      <vt:lpstr>1_Office Theme</vt:lpstr>
      <vt:lpstr>6885 Lecture 8 Column Oriented Databases</vt:lpstr>
      <vt:lpstr>Column-Oriented DBs Outline</vt:lpstr>
      <vt:lpstr>Query Processing Example</vt:lpstr>
      <vt:lpstr>Query Processing Example</vt:lpstr>
      <vt:lpstr>Query Processing Example</vt:lpstr>
      <vt:lpstr>Column-Oriented DBs Outline</vt:lpstr>
      <vt:lpstr>Operating on Compressed Data</vt:lpstr>
      <vt:lpstr>Direct Operation Optimizations</vt:lpstr>
      <vt:lpstr>TPC-H Compression Performance</vt:lpstr>
      <vt:lpstr>Replication &amp; Recovery</vt:lpstr>
      <vt:lpstr>Commercial Benchmark</vt:lpstr>
      <vt:lpstr>Bottom Line</vt:lpstr>
      <vt:lpstr>Write Performance</vt:lpstr>
      <vt:lpstr>When to Rewrite ROS Objects?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C-Store</dc:title>
  <dc:subject/>
  <dc:creator>Sam Madden</dc:creator>
  <cp:keywords/>
  <dc:description/>
  <cp:lastModifiedBy>Sam Madden</cp:lastModifiedBy>
  <cp:revision>103</cp:revision>
  <cp:lastPrinted>2013-10-01T14:28:16Z</cp:lastPrinted>
  <dcterms:modified xsi:type="dcterms:W3CDTF">2013-10-01T15:02:38Z</dcterms:modified>
</cp:coreProperties>
</file>